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84" r:id="rId16"/>
    <p:sldId id="275" r:id="rId17"/>
    <p:sldId id="276" r:id="rId18"/>
    <p:sldId id="286" r:id="rId19"/>
    <p:sldId id="277" r:id="rId20"/>
    <p:sldId id="280" r:id="rId21"/>
    <p:sldId id="282" r:id="rId22"/>
    <p:sldId id="283" r:id="rId2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2" autoAdjust="0"/>
    <p:restoredTop sz="86355" autoAdjust="0"/>
  </p:normalViewPr>
  <p:slideViewPr>
    <p:cSldViewPr snapToGrid="0">
      <p:cViewPr varScale="1">
        <p:scale>
          <a:sx n="72" d="100"/>
          <a:sy n="72" d="100"/>
        </p:scale>
        <p:origin x="15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2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96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2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6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89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9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7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1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4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00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5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7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65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26E685-3F31-4A6E-A7B7-BFEED6B917D4}" type="datetimeFigureOut">
              <a:rPr lang="zh-TW" altLang="en-US" smtClean="0"/>
              <a:pPr/>
              <a:t>2017/1/19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F07A7E-C752-4867-9F66-A62409F063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32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6600" b="1" dirty="0">
                <a:solidFill>
                  <a:srgbClr val="C00000"/>
                </a:solidFill>
              </a:rPr>
              <a:t>台中市召</a:t>
            </a:r>
            <a:r>
              <a:rPr lang="zh-TW" altLang="zh-TW" sz="6600" b="1" dirty="0" smtClean="0">
                <a:solidFill>
                  <a:srgbClr val="C00000"/>
                </a:solidFill>
              </a:rPr>
              <a:t>會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atin typeface="+mj-ea"/>
                <a:ea typeface="+mj-ea"/>
              </a:rPr>
              <a:t>開展</a:t>
            </a:r>
            <a:r>
              <a:rPr lang="zh-TW" altLang="en-US" sz="5400" b="1" dirty="0" smtClean="0">
                <a:latin typeface="+mj-ea"/>
                <a:ea typeface="+mj-ea"/>
              </a:rPr>
              <a:t>成全班簡介</a:t>
            </a:r>
            <a:endParaRPr lang="zh-TW" altLang="en-US" sz="5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24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玖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成全作息表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87782" y="2490136"/>
            <a:ext cx="6968436" cy="63737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zh-TW" altLang="en-US" sz="3200" b="1" dirty="0" smtClean="0">
                <a:latin typeface="+mj-ea"/>
                <a:ea typeface="+mj-ea"/>
              </a:rPr>
              <a:t>週五：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8021"/>
              </p:ext>
            </p:extLst>
          </p:nvPr>
        </p:nvGraphicFramePr>
        <p:xfrm>
          <a:off x="2156881" y="3311570"/>
          <a:ext cx="4811554" cy="24531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61333"/>
                <a:gridCol w="2550221"/>
              </a:tblGrid>
              <a:tr h="613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18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3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報到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3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1930-2100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         </a:t>
                      </a: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聖經綱領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3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2210-2230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   </a:t>
                      </a: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晚禱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各寢室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3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</a:rPr>
                        <a:t>2230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就寢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7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玖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成全作息表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78349" y="2496377"/>
            <a:ext cx="3852708" cy="57282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zh-TW" altLang="en-US" sz="2800" b="1" dirty="0" smtClean="0">
                <a:latin typeface="+mj-ea"/>
                <a:ea typeface="+mj-ea"/>
              </a:rPr>
              <a:t>週六</a:t>
            </a:r>
            <a:r>
              <a:rPr lang="en-US" altLang="zh-TW" sz="2800" b="1" dirty="0" smtClean="0">
                <a:latin typeface="+mj-ea"/>
                <a:ea typeface="+mj-ea"/>
              </a:rPr>
              <a:t>-</a:t>
            </a:r>
            <a:r>
              <a:rPr lang="zh-TW" altLang="en-US" sz="2800" b="1" dirty="0" smtClean="0">
                <a:latin typeface="+mj-ea"/>
                <a:ea typeface="+mj-ea"/>
              </a:rPr>
              <a:t>上午：</a:t>
            </a: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26883"/>
              </p:ext>
            </p:extLst>
          </p:nvPr>
        </p:nvGraphicFramePr>
        <p:xfrm>
          <a:off x="935802" y="3069206"/>
          <a:ext cx="3579048" cy="321497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78509"/>
                <a:gridCol w="1800539"/>
              </a:tblGrid>
              <a:tr h="50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>
                          <a:srgbClr val="C00000"/>
                        </a:buClr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0530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起床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>
                          <a:srgbClr val="C00000"/>
                        </a:buClr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0530-0600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盥洗</a:t>
                      </a:r>
                      <a:r>
                        <a:rPr lang="en-US" altLang="zh-TW" sz="22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+</a:t>
                      </a:r>
                      <a:r>
                        <a:rPr lang="zh-TW" altLang="en-US" sz="22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            </a:t>
                      </a:r>
                      <a:endParaRPr lang="en-US" altLang="zh-TW" sz="2200" b="1" kern="100" dirty="0" smtClean="0"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寢室整潔</a:t>
                      </a:r>
                      <a:endParaRPr lang="zh-TW" sz="22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>
                          <a:srgbClr val="C00000"/>
                        </a:buClr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0600-0630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晨</a:t>
                      </a: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興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各寢室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>
                          <a:srgbClr val="C00000"/>
                        </a:buClr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0630-0730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器皿的豫備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>
                          <a:srgbClr val="C00000"/>
                        </a:buClr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0730-0800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運動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44917"/>
              </p:ext>
            </p:extLst>
          </p:nvPr>
        </p:nvGraphicFramePr>
        <p:xfrm>
          <a:off x="4576233" y="3069205"/>
          <a:ext cx="3697357" cy="277954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22783"/>
                <a:gridCol w="1974574"/>
              </a:tblGrid>
              <a:tr h="513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0800-0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84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早餐</a:t>
                      </a:r>
                      <a:r>
                        <a:rPr lang="en-US" sz="2400" b="1" kern="100" dirty="0">
                          <a:effectLst/>
                          <a:latin typeface="+mj-ea"/>
                          <a:ea typeface="+mj-ea"/>
                        </a:rPr>
                        <a:t>+</a:t>
                      </a: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整潔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84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0-10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基要的真理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10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0-1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02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休息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02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0-1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15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聖經綱領</a:t>
                      </a: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b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開展課程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12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0-13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  <a:cs typeface="Times New Roman" pitchFamily="18" charset="0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午餐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玖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成全作息表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837375" y="2496377"/>
            <a:ext cx="3852708" cy="60031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zh-TW" altLang="en-US" sz="2800" b="1" dirty="0" smtClean="0">
                <a:latin typeface="+mj-ea"/>
                <a:ea typeface="+mj-ea"/>
              </a:rPr>
              <a:t>週六</a:t>
            </a:r>
            <a:r>
              <a:rPr lang="en-US" altLang="zh-TW" sz="2800" b="1" dirty="0" smtClean="0">
                <a:latin typeface="+mj-ea"/>
                <a:ea typeface="+mj-ea"/>
              </a:rPr>
              <a:t>-</a:t>
            </a:r>
            <a:r>
              <a:rPr lang="zh-TW" altLang="en-US" sz="2800" b="1" dirty="0" smtClean="0">
                <a:latin typeface="+mj-ea"/>
                <a:ea typeface="+mj-ea"/>
              </a:rPr>
              <a:t>下午：</a:t>
            </a: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06252"/>
              </p:ext>
            </p:extLst>
          </p:nvPr>
        </p:nvGraphicFramePr>
        <p:xfrm>
          <a:off x="1176866" y="3096689"/>
          <a:ext cx="3198875" cy="281994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35119"/>
                <a:gridCol w="1563756"/>
              </a:tblGrid>
              <a:tr h="68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13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2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0-14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2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午休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14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2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0-1450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午禱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個人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</a:rPr>
                        <a:t>1500-1630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新路的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實行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</a:rPr>
                        <a:t>1630-1800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開展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一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90507"/>
              </p:ext>
            </p:extLst>
          </p:nvPr>
        </p:nvGraphicFramePr>
        <p:xfrm>
          <a:off x="4846901" y="3096689"/>
          <a:ext cx="3303186" cy="284185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76978"/>
                <a:gridCol w="1526208"/>
              </a:tblGrid>
              <a:tr h="703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1800-1900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晚餐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190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0-21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開展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</a:rPr>
                        <a:t>二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221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-2230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晚禱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各寢室</a:t>
                      </a: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</a:rPr>
                        <a:t>2230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就寢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8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玖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成全作息表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87782" y="2490136"/>
            <a:ext cx="6968436" cy="63737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zh-TW" altLang="en-US" sz="3200" b="1" dirty="0">
                <a:latin typeface="+mj-ea"/>
                <a:ea typeface="+mj-ea"/>
              </a:rPr>
              <a:t>主日</a:t>
            </a:r>
            <a:r>
              <a:rPr lang="zh-TW" altLang="en-US" sz="3200" b="1" dirty="0" smtClean="0">
                <a:latin typeface="+mj-ea"/>
                <a:ea typeface="+mj-ea"/>
              </a:rPr>
              <a:t>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87885"/>
              </p:ext>
            </p:extLst>
          </p:nvPr>
        </p:nvGraphicFramePr>
        <p:xfrm>
          <a:off x="2337015" y="3228585"/>
          <a:ext cx="4567368" cy="281440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90429"/>
                <a:gridCol w="2676939"/>
              </a:tblGrid>
              <a:tr h="56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</a:rPr>
                        <a:t>0530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起床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libri" pitchFamily="34" charset="0"/>
                          <a:ea typeface="+mj-ea"/>
                        </a:rPr>
                        <a:t>0530-0600</a:t>
                      </a:r>
                      <a:endParaRPr lang="zh-TW" sz="2400" b="1" kern="10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盥洗</a:t>
                      </a:r>
                      <a:r>
                        <a:rPr lang="en-US" altLang="zh-TW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+</a:t>
                      </a:r>
                      <a:r>
                        <a:rPr lang="zh-TW" altLang="en-US" sz="2400" b="1" kern="100" dirty="0" smtClean="0">
                          <a:effectLst/>
                          <a:latin typeface="+mj-ea"/>
                          <a:ea typeface="+mj-ea"/>
                          <a:cs typeface="+mn-cs"/>
                        </a:rPr>
                        <a:t>寢室整潔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06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00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-0730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申言</a:t>
                      </a:r>
                      <a:r>
                        <a:rPr lang="zh-TW" sz="2400" b="1" kern="100" dirty="0" smtClean="0">
                          <a:effectLst/>
                          <a:latin typeface="+mj-ea"/>
                          <a:ea typeface="+mj-ea"/>
                        </a:rPr>
                        <a:t>訓練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itchFamily="34" charset="0"/>
                          <a:ea typeface="+mj-ea"/>
                        </a:rPr>
                        <a:t>0730-0800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+mj-ea"/>
                          <a:ea typeface="+mj-ea"/>
                        </a:rPr>
                        <a:t>早餐</a:t>
                      </a:r>
                      <a:endParaRPr lang="zh-TW" sz="2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0800-0</a:t>
                      </a:r>
                      <a:r>
                        <a:rPr lang="en-US" altLang="zh-TW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84</a:t>
                      </a:r>
                      <a:r>
                        <a:rPr lang="en-US" sz="2400" b="1" kern="100" dirty="0" smtClean="0">
                          <a:effectLst/>
                          <a:latin typeface="Calibri" pitchFamily="34" charset="0"/>
                          <a:ea typeface="+mj-ea"/>
                        </a:rPr>
                        <a:t>0</a:t>
                      </a:r>
                      <a:endParaRPr lang="zh-TW" sz="2400" b="1" kern="100" dirty="0">
                        <a:effectLst/>
                        <a:latin typeface="Calibri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+mj-ea"/>
                          <a:ea typeface="+mj-ea"/>
                        </a:rPr>
                        <a:t>回各大區主日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0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1060481"/>
            <a:ext cx="6798734" cy="108763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成全課程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087782" y="2410622"/>
            <a:ext cx="6968436" cy="371440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聖經綱領暨一年讀經一遍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</a:p>
          <a:p>
            <a:pPr>
              <a:buClr>
                <a:srgbClr val="C00000"/>
              </a:buClr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生命的認識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Clr>
                <a:srgbClr val="C00000"/>
              </a:buClr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基要的真理 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 神、基督、那靈、信徒、召會、國度、新耶路撒冷 </a:t>
            </a:r>
            <a:r>
              <a:rPr lang="en-US" altLang="zh-TW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神命定之路的操練與實行暨專項事奉研討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Clr>
                <a:srgbClr val="C00000"/>
              </a:buClr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移民開展課程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Clr>
                <a:srgbClr val="C00000"/>
              </a:buClr>
            </a:pPr>
            <a:r>
              <a:rPr lang="zh-TW" altLang="en-US" b="1" dirty="0" smtClean="0">
                <a:solidFill>
                  <a:schemeClr val="tx1"/>
                </a:solidFill>
                <a:latin typeface="+mj-ea"/>
                <a:ea typeface="+mj-ea"/>
              </a:rPr>
              <a:t>職事錄影信息暨申言訓練</a:t>
            </a:r>
            <a:endParaRPr lang="en-US" altLang="zh-TW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None/>
            </a:pPr>
            <a:endParaRPr lang="zh-TW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969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拾壹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福音開展的操練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7782" y="2490135"/>
            <a:ext cx="6968436" cy="3444997"/>
          </a:xfrm>
        </p:spPr>
        <p:txBody>
          <a:bodyPr>
            <a:noAutofit/>
          </a:bodyPr>
          <a:lstStyle/>
          <a:p>
            <a:pPr marL="0" indent="450850">
              <a:lnSpc>
                <a:spcPts val="5000"/>
              </a:lnSpc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開展</a:t>
            </a:r>
            <a:r>
              <a:rPr lang="zh-TW" altLang="en-US" sz="3600" b="1" dirty="0" smtClean="0">
                <a:latin typeface="+mj-ea"/>
                <a:ea typeface="+mj-ea"/>
              </a:rPr>
              <a:t>成全期間有二個時段外出福音開展，實際操練登門訪人、叩門傳福音，並操練送會到家餧養初信者；同時加強週末全召會社區福音的開展</a:t>
            </a:r>
            <a:r>
              <a:rPr lang="zh-TW" altLang="zh-TW" sz="3600" b="1" dirty="0" smtClean="0">
                <a:latin typeface="+mj-ea"/>
              </a:rPr>
              <a:t>。</a:t>
            </a:r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4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拾貳</a:t>
            </a:r>
            <a:r>
              <a:rPr lang="en-US" altLang="zh-TW" b="1" dirty="0" smtClean="0">
                <a:solidFill>
                  <a:srgbClr val="C00000"/>
                </a:solidFill>
              </a:rPr>
              <a:t>.</a:t>
            </a:r>
            <a:r>
              <a:rPr lang="zh-TW" altLang="en-US" b="1" dirty="0" smtClean="0">
                <a:solidFill>
                  <a:srgbClr val="C00000"/>
                </a:solidFill>
              </a:rPr>
              <a:t> 成全生活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性格</a:t>
            </a:r>
            <a:r>
              <a:rPr lang="zh-TW" altLang="en-US" b="1" dirty="0">
                <a:solidFill>
                  <a:srgbClr val="C00000"/>
                </a:solidFill>
              </a:rPr>
              <a:t>的操練</a:t>
            </a:r>
          </a:p>
        </p:txBody>
      </p:sp>
      <p:sp>
        <p:nvSpPr>
          <p:cNvPr id="5" name="矩形 4"/>
          <p:cNvSpPr/>
          <p:nvPr/>
        </p:nvSpPr>
        <p:spPr>
          <a:xfrm>
            <a:off x="1034200" y="2471313"/>
            <a:ext cx="7056000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450850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1.	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每週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成全期間，除週六全天穿着運動服外，週五晚上及主日上午均應穿着制服。</a:t>
            </a:r>
            <a:endParaRPr lang="zh-TW" altLang="zh-TW" sz="28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2925" indent="-450850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2.	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個人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識別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名牌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一律夾於上衣左邊領子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800" b="1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2925" indent="-450850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3.</a:t>
            </a:r>
            <a:r>
              <a:rPr lang="en-US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無論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穿着制服或運動服，上衣均應紮入褲</a:t>
            </a:r>
            <a:r>
              <a:rPr lang="en-US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裙</a:t>
            </a:r>
            <a:r>
              <a:rPr lang="en-US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內，姊妹背心鈕扣需扣上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8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2925" indent="-450850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4.</a:t>
            </a:r>
            <a:r>
              <a:rPr lang="en-US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個人</a:t>
            </a:r>
            <a:r>
              <a:rPr lang="zh-TW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之髮式、長短必須合宜得體；弟兄鬍子須刮乾淨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TW" altLang="zh-TW" sz="28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5505" y="1941223"/>
            <a:ext cx="2492991" cy="427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400" algn="ctr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zh-TW" altLang="zh-TW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服裝儀容須知</a:t>
            </a:r>
            <a:endParaRPr lang="en-US" altLang="zh-TW" sz="9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拾貳</a:t>
            </a:r>
            <a:r>
              <a:rPr lang="en-US" altLang="zh-TW" b="1" dirty="0" smtClean="0">
                <a:solidFill>
                  <a:srgbClr val="C00000"/>
                </a:solidFill>
              </a:rPr>
              <a:t>.</a:t>
            </a:r>
            <a:r>
              <a:rPr lang="zh-TW" altLang="en-US" b="1" dirty="0" smtClean="0">
                <a:solidFill>
                  <a:srgbClr val="C00000"/>
                </a:solidFill>
              </a:rPr>
              <a:t> 成全生活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性格</a:t>
            </a:r>
            <a:r>
              <a:rPr lang="zh-TW" altLang="en-US" b="1" dirty="0">
                <a:solidFill>
                  <a:srgbClr val="C00000"/>
                </a:solidFill>
              </a:rPr>
              <a:t>的操練</a:t>
            </a:r>
          </a:p>
        </p:txBody>
      </p:sp>
      <p:sp>
        <p:nvSpPr>
          <p:cNvPr id="5" name="矩形 4"/>
          <p:cNvSpPr/>
          <p:nvPr/>
        </p:nvSpPr>
        <p:spPr>
          <a:xfrm>
            <a:off x="1044000" y="2497815"/>
            <a:ext cx="7056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450850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en-US" altLang="zh-TW" sz="28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.	</a:t>
            </a:r>
            <a:r>
              <a:rPr lang="zh-TW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不可佩帶耳環，姊妹於聚會申言或團體禱告時應戴蒙頭帽。</a:t>
            </a:r>
          </a:p>
          <a:p>
            <a:pPr marL="542925" indent="-450850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6.	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除週六全天穿運動鞋外，週五及主日早上均應着皮鞋，上課時不得脫鞋納涼。</a:t>
            </a:r>
            <a:endParaRPr lang="en-US" altLang="zh-TW" sz="2800" b="1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2925" indent="-450850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tabLst>
                <a:tab pos="542925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7</a:t>
            </a:r>
            <a:r>
              <a:rPr lang="en-US" altLang="zh-TW" sz="28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zh-TW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姊妹須穿膚色半統襪，長度須至膝蓋，不得穿短襪或雜色襪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TW" altLang="zh-TW" sz="28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25505" y="1941223"/>
            <a:ext cx="2492991" cy="427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400" algn="ctr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zh-TW" altLang="zh-TW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服裝儀容須知</a:t>
            </a:r>
            <a:endParaRPr lang="en-US" altLang="zh-TW" sz="9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拾貳</a:t>
            </a:r>
            <a:r>
              <a:rPr lang="en-US" altLang="zh-TW" b="1" dirty="0" smtClean="0">
                <a:solidFill>
                  <a:srgbClr val="C00000"/>
                </a:solidFill>
              </a:rPr>
              <a:t>.</a:t>
            </a:r>
            <a:r>
              <a:rPr lang="zh-TW" altLang="en-US" b="1" dirty="0" smtClean="0">
                <a:solidFill>
                  <a:srgbClr val="C00000"/>
                </a:solidFill>
              </a:rPr>
              <a:t> 成全生活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性格</a:t>
            </a:r>
            <a:r>
              <a:rPr lang="zh-TW" altLang="en-US" b="1" dirty="0">
                <a:solidFill>
                  <a:srgbClr val="C00000"/>
                </a:solidFill>
              </a:rPr>
              <a:t>的操練</a:t>
            </a:r>
          </a:p>
        </p:txBody>
      </p:sp>
      <p:sp>
        <p:nvSpPr>
          <p:cNvPr id="5" name="矩形 4"/>
          <p:cNvSpPr/>
          <p:nvPr/>
        </p:nvSpPr>
        <p:spPr>
          <a:xfrm>
            <a:off x="1044000" y="2497815"/>
            <a:ext cx="7056000" cy="351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623888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tabLst>
                <a:tab pos="715963" algn="l"/>
              </a:tabLst>
            </a:pP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8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.	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冬天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可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着</a:t>
            </a:r>
            <a:r>
              <a:rPr lang="zh-TW" altLang="en-US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深色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夾克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，拉鏈需拉到圖案中間以上。</a:t>
            </a:r>
          </a:p>
          <a:p>
            <a:pPr marL="715963" indent="-623888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tabLst>
                <a:tab pos="715963" algn="l"/>
              </a:tabLst>
            </a:pPr>
            <a:r>
              <a:rPr lang="en-US" altLang="zh-TW" sz="28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9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在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寢室內必須穿着睡衣、褲</a:t>
            </a:r>
            <a:r>
              <a:rPr lang="en-US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以長袖、長褲為原則</a:t>
            </a:r>
            <a:r>
              <a:rPr lang="en-US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，不得僅穿着內衣褲。</a:t>
            </a:r>
          </a:p>
          <a:p>
            <a:pPr marL="715963" indent="-623888">
              <a:lnSpc>
                <a:spcPts val="3700"/>
              </a:lnSpc>
              <a:spcBef>
                <a:spcPts val="1200"/>
              </a:spcBef>
              <a:spcAft>
                <a:spcPts val="1200"/>
              </a:spcAft>
              <a:tabLst>
                <a:tab pos="715963" algn="l"/>
              </a:tabLst>
            </a:pPr>
            <a:r>
              <a:rPr lang="en-US" altLang="zh-TW" sz="28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10</a:t>
            </a:r>
            <a:r>
              <a:rPr lang="en-US" altLang="zh-TW" sz="2800" b="1" kern="100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.	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離開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寢室時須穿着整齊，不得穿睡衣、短褲、拖鞋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zh-TW" altLang="zh-TW" sz="28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25505" y="1941223"/>
            <a:ext cx="2492991" cy="427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400" algn="ctr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zh-TW" altLang="zh-TW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服裝儀容須知</a:t>
            </a:r>
            <a:endParaRPr lang="en-US" altLang="zh-TW" sz="9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拾貳</a:t>
            </a:r>
            <a:r>
              <a:rPr lang="en-US" altLang="zh-TW" b="1" dirty="0" smtClean="0">
                <a:solidFill>
                  <a:srgbClr val="C00000"/>
                </a:solidFill>
              </a:rPr>
              <a:t>.</a:t>
            </a:r>
            <a:r>
              <a:rPr lang="zh-TW" altLang="en-US" b="1" dirty="0" smtClean="0">
                <a:solidFill>
                  <a:srgbClr val="C00000"/>
                </a:solidFill>
              </a:rPr>
              <a:t> 成全生活</a:t>
            </a:r>
            <a:r>
              <a:rPr lang="en-US" altLang="zh-TW" b="1" dirty="0" smtClean="0">
                <a:solidFill>
                  <a:srgbClr val="C00000"/>
                </a:solidFill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性格</a:t>
            </a:r>
            <a:r>
              <a:rPr lang="zh-TW" altLang="en-US" b="1" dirty="0">
                <a:solidFill>
                  <a:srgbClr val="C00000"/>
                </a:solidFill>
              </a:rPr>
              <a:t>的操練</a:t>
            </a:r>
          </a:p>
        </p:txBody>
      </p:sp>
      <p:sp>
        <p:nvSpPr>
          <p:cNvPr id="5" name="矩形 4"/>
          <p:cNvSpPr/>
          <p:nvPr/>
        </p:nvSpPr>
        <p:spPr>
          <a:xfrm>
            <a:off x="2079170" y="1941224"/>
            <a:ext cx="4985661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ctr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zh-TW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差</a:t>
            </a:r>
            <a:r>
              <a:rPr lang="zh-TW" alt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假出勤考核</a:t>
            </a:r>
            <a:r>
              <a:rPr lang="zh-TW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規則</a:t>
            </a:r>
            <a:endParaRPr lang="en-US" altLang="zh-TW" sz="2800" b="1" kern="1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7357" y="2769705"/>
            <a:ext cx="3724169" cy="271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zh-TW" sz="3000" b="1" dirty="0">
                <a:latin typeface="+mj-ea"/>
                <a:ea typeface="+mj-ea"/>
              </a:rPr>
              <a:t>一、點名規則</a:t>
            </a:r>
          </a:p>
          <a:p>
            <a:pPr>
              <a:lnSpc>
                <a:spcPct val="200000"/>
              </a:lnSpc>
            </a:pPr>
            <a:r>
              <a:rPr lang="zh-TW" altLang="zh-TW" sz="3000" b="1" dirty="0">
                <a:latin typeface="+mj-ea"/>
                <a:ea typeface="+mj-ea"/>
              </a:rPr>
              <a:t>二、請假規則</a:t>
            </a:r>
          </a:p>
          <a:p>
            <a:pPr>
              <a:lnSpc>
                <a:spcPct val="200000"/>
              </a:lnSpc>
            </a:pPr>
            <a:r>
              <a:rPr lang="zh-TW" altLang="zh-TW" sz="3000" b="1" dirty="0">
                <a:latin typeface="+mj-ea"/>
                <a:ea typeface="+mj-ea"/>
              </a:rPr>
              <a:t>三、出勤考核與獎勵</a:t>
            </a:r>
          </a:p>
        </p:txBody>
      </p:sp>
      <p:pic>
        <p:nvPicPr>
          <p:cNvPr id="6" name="圖片 5" descr="1484790829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3" y="2479162"/>
            <a:ext cx="2633632" cy="374808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43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壹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成全宗旨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2632" y="2490135"/>
            <a:ext cx="6798736" cy="3444997"/>
          </a:xfrm>
        </p:spPr>
        <p:txBody>
          <a:bodyPr>
            <a:noAutofit/>
          </a:bodyPr>
          <a:lstStyle/>
          <a:p>
            <a:pPr marL="0" indent="357188" algn="just">
              <a:buClr>
                <a:srgbClr val="C00000"/>
              </a:buClr>
              <a:buNone/>
            </a:pPr>
            <a:r>
              <a:rPr lang="zh-TW" altLang="en-US" sz="2800" b="1" dirty="0" smtClean="0">
                <a:latin typeface="+mj-ea"/>
                <a:ea typeface="+mj-ea"/>
              </a:rPr>
              <a:t>使受成全者有負擔為着職事的工作，並為着建造基督的身體，在神聖的啟示上被構成，在神聖的生命裏受培植，過神人的生活，實行神命定之路；並將自己更新奉獻，好配合台中市召會社區開展的負擔，成為正常、活的、能盡功用之基督身體上的肢體，也能像有恩賜的人直接建造基督生機的身體。</a:t>
            </a:r>
            <a:endParaRPr lang="zh-TW" altLang="zh-TW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576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003" y="915337"/>
            <a:ext cx="7148427" cy="1303867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拾叁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</a:t>
            </a:r>
            <a:r>
              <a:rPr lang="zh-TW" altLang="en-US" b="1" dirty="0">
                <a:solidFill>
                  <a:srgbClr val="C00000"/>
                </a:solidFill>
              </a:rPr>
              <a:t>結業</a:t>
            </a:r>
            <a:r>
              <a:rPr lang="zh-TW" altLang="en-US" b="1" dirty="0" smtClean="0">
                <a:solidFill>
                  <a:srgbClr val="C00000"/>
                </a:solidFill>
              </a:rPr>
              <a:t>移民開展的呼召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3418" y="2490135"/>
            <a:ext cx="6677164" cy="3444997"/>
          </a:xfrm>
        </p:spPr>
        <p:txBody>
          <a:bodyPr>
            <a:normAutofit/>
          </a:bodyPr>
          <a:lstStyle/>
          <a:p>
            <a:pPr marL="0" indent="622300">
              <a:lnSpc>
                <a:spcPts val="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鼓勵受</a:t>
            </a:r>
            <a:r>
              <a:rPr lang="zh-TW" altLang="en-US" sz="3600" b="1" dirty="0" smtClean="0">
                <a:latin typeface="+mj-ea"/>
                <a:ea typeface="+mj-ea"/>
              </a:rPr>
              <a:t>成全聖徒，奉獻二年移民至社區福音開展的重要據點，以配合召會五年社區開展的計畫； 或是回到原大區承接</a:t>
            </a:r>
            <a:r>
              <a:rPr lang="zh-TW" altLang="en-US" sz="3600" b="1" dirty="0" smtClean="0">
                <a:latin typeface="+mj-ea"/>
                <a:ea typeface="+mj-ea"/>
              </a:rPr>
              <a:t>託付增出</a:t>
            </a:r>
            <a:r>
              <a:rPr lang="zh-TW" altLang="en-US" sz="3600" b="1" dirty="0" smtClean="0">
                <a:latin typeface="+mj-ea"/>
                <a:ea typeface="+mj-ea"/>
              </a:rPr>
              <a:t>新的大區</a:t>
            </a:r>
            <a:r>
              <a:rPr lang="zh-TW" altLang="zh-TW" sz="3600" b="1" dirty="0" smtClean="0">
                <a:latin typeface="+mj-ea"/>
                <a:ea typeface="+mj-ea"/>
              </a:rPr>
              <a:t>。</a:t>
            </a:r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4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拾肆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台中市召會榮耀的前景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7782" y="2459474"/>
            <a:ext cx="6968436" cy="3583521"/>
          </a:xfrm>
        </p:spPr>
        <p:txBody>
          <a:bodyPr anchor="t">
            <a:normAutofit/>
          </a:bodyPr>
          <a:lstStyle/>
          <a:p>
            <a:pPr marL="0" indent="0">
              <a:lnSpc>
                <a:spcPts val="4500"/>
              </a:lnSpc>
              <a:spcBef>
                <a:spcPts val="600"/>
              </a:spcBef>
              <a:buNone/>
            </a:pPr>
            <a:r>
              <a:rPr lang="en-US" sz="4400" b="1" dirty="0" smtClean="0">
                <a:solidFill>
                  <a:srgbClr val="0000FF"/>
                </a:solidFill>
                <a:latin typeface="+mj-ea"/>
                <a:ea typeface="+mj-ea"/>
              </a:rPr>
              <a:t>2020</a:t>
            </a:r>
            <a:r>
              <a:rPr lang="zh-TW" altLang="en-US" sz="4400" b="1" dirty="0" smtClean="0">
                <a:solidFill>
                  <a:srgbClr val="0000FF"/>
                </a:solidFill>
                <a:latin typeface="+mj-ea"/>
                <a:ea typeface="+mj-ea"/>
              </a:rPr>
              <a:t>年</a:t>
            </a:r>
            <a:endParaRPr lang="en-US" altLang="zh-TW" sz="44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marL="107315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+mj-ea"/>
                <a:ea typeface="+mj-ea"/>
              </a:rPr>
              <a:t>4000</a:t>
            </a:r>
            <a:r>
              <a:rPr lang="zh-TW" altLang="en-US" sz="4000" b="1" dirty="0" smtClean="0">
                <a:latin typeface="+mj-ea"/>
                <a:ea typeface="+mj-ea"/>
              </a:rPr>
              <a:t>位聖</a:t>
            </a:r>
            <a:r>
              <a:rPr lang="zh-TW" altLang="en-US" sz="4000" b="1" dirty="0" smtClean="0">
                <a:latin typeface="+mj-ea"/>
                <a:ea typeface="+mj-ea"/>
              </a:rPr>
              <a:t>徒</a:t>
            </a:r>
            <a:endParaRPr lang="en-US" altLang="zh-TW" sz="4000" b="1" dirty="0" smtClean="0">
              <a:latin typeface="+mj-ea"/>
              <a:ea typeface="+mj-ea"/>
            </a:endParaRPr>
          </a:p>
          <a:p>
            <a:pPr marL="107315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+mj-ea"/>
                <a:ea typeface="+mj-ea"/>
              </a:rPr>
              <a:t>41</a:t>
            </a:r>
            <a:r>
              <a:rPr lang="zh-TW" altLang="en-US" sz="4000" b="1" dirty="0" smtClean="0">
                <a:latin typeface="+mj-ea"/>
                <a:ea typeface="+mj-ea"/>
              </a:rPr>
              <a:t>個大</a:t>
            </a:r>
            <a:r>
              <a:rPr lang="zh-TW" altLang="en-US" sz="4000" b="1" dirty="0" smtClean="0">
                <a:latin typeface="+mj-ea"/>
                <a:ea typeface="+mj-ea"/>
              </a:rPr>
              <a:t>區</a:t>
            </a:r>
            <a:endParaRPr lang="en-US" altLang="zh-TW" sz="4000" b="1" dirty="0" smtClean="0">
              <a:latin typeface="+mj-ea"/>
              <a:ea typeface="+mj-ea"/>
            </a:endParaRPr>
          </a:p>
          <a:p>
            <a:pPr marL="107315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+mj-ea"/>
                <a:ea typeface="+mj-ea"/>
              </a:rPr>
              <a:t>400</a:t>
            </a:r>
            <a:r>
              <a:rPr lang="zh-TW" altLang="en-US" sz="4000" b="1" dirty="0" smtClean="0">
                <a:latin typeface="+mj-ea"/>
                <a:ea typeface="+mj-ea"/>
              </a:rPr>
              <a:t>位參加過開展成全</a:t>
            </a:r>
            <a:endParaRPr lang="en-US" altLang="zh-TW" sz="40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4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633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</a:rPr>
              <a:t>成全聖徒建造基督的身體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653" y="2490135"/>
            <a:ext cx="7288695" cy="3804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latin typeface="+mj-ea"/>
                <a:ea typeface="+mj-ea"/>
              </a:rPr>
              <a:t>以弗所書四章十一至十二節</a:t>
            </a:r>
          </a:p>
          <a:p>
            <a:pPr algn="just">
              <a:lnSpc>
                <a:spcPts val="4500"/>
              </a:lnSpc>
              <a:spcBef>
                <a:spcPts val="600"/>
              </a:spcBef>
              <a:buNone/>
            </a:pPr>
            <a:r>
              <a:rPr lang="en-US" altLang="zh-TW" sz="3600" b="1" dirty="0" smtClean="0">
                <a:latin typeface="+mj-ea"/>
                <a:ea typeface="+mj-ea"/>
              </a:rPr>
              <a:t>『</a:t>
            </a:r>
            <a:r>
              <a:rPr lang="zh-TW" altLang="en-US" sz="3600" b="1" dirty="0" smtClean="0">
                <a:latin typeface="+mj-ea"/>
                <a:ea typeface="+mj-ea"/>
              </a:rPr>
              <a:t>祂所賜的，有些是使徒，有些是申言者，有些是傳福音者，有些是牧人和教師，為要成全聖徒，目的是為着職事的工作，為着建造基督的身體。</a:t>
            </a:r>
            <a:r>
              <a:rPr lang="en-US" altLang="zh-TW" sz="3600" b="1" dirty="0" smtClean="0">
                <a:latin typeface="+mj-ea"/>
                <a:ea typeface="+mj-ea"/>
              </a:rPr>
              <a:t>』</a:t>
            </a:r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4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貳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成全負擔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8195" y="2490135"/>
            <a:ext cx="6407611" cy="3444997"/>
          </a:xfrm>
        </p:spPr>
        <p:txBody>
          <a:bodyPr>
            <a:noAutofit/>
          </a:bodyPr>
          <a:lstStyle/>
          <a:p>
            <a:pPr marL="0" indent="357188" algn="just">
              <a:lnSpc>
                <a:spcPts val="35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zh-TW" altLang="en-US" sz="2800" b="1" dirty="0" smtClean="0">
                <a:latin typeface="+mj-ea"/>
                <a:ea typeface="+mj-ea"/>
              </a:rPr>
              <a:t>為配合台中市召會五年增區開展的計畫，積極成全召會中有奉獻心願者，接受各面裝備，好成為召會中的柱子，肯承擔託付、背負責任，並實行神命定之路，加強生、養、教、建，以達到召會擴增的目標。</a:t>
            </a:r>
            <a:endParaRPr lang="zh-TW" altLang="zh-TW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576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叁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</a:t>
            </a:r>
            <a:r>
              <a:rPr lang="zh-TW" altLang="zh-TW" b="1" dirty="0" smtClean="0">
                <a:solidFill>
                  <a:srgbClr val="C00000"/>
                </a:solidFill>
              </a:rPr>
              <a:t>期限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90135"/>
            <a:ext cx="7301948" cy="344499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zh-TW" altLang="zh-TW" sz="3000" b="1" dirty="0" smtClean="0">
                <a:latin typeface="+mj-ea"/>
                <a:ea typeface="+mj-ea"/>
              </a:rPr>
              <a:t>成全</a:t>
            </a:r>
            <a:r>
              <a:rPr lang="zh-TW" altLang="en-US" sz="3000" b="1" dirty="0" smtClean="0">
                <a:latin typeface="+mj-ea"/>
                <a:ea typeface="+mj-ea"/>
              </a:rPr>
              <a:t>班</a:t>
            </a:r>
            <a:r>
              <a:rPr lang="zh-TW" altLang="zh-TW" sz="3000" b="1" dirty="0" smtClean="0">
                <a:latin typeface="+mj-ea"/>
                <a:ea typeface="+mj-ea"/>
              </a:rPr>
              <a:t>以</a:t>
            </a:r>
            <a:r>
              <a:rPr lang="zh-TW" altLang="zh-TW" sz="3000" b="1" dirty="0">
                <a:latin typeface="+mj-ea"/>
                <a:ea typeface="+mj-ea"/>
              </a:rPr>
              <a:t>一年為一完整段落，分</a:t>
            </a:r>
            <a:r>
              <a:rPr lang="zh-TW" altLang="zh-TW" sz="3000" b="1" dirty="0" smtClean="0">
                <a:latin typeface="+mj-ea"/>
                <a:ea typeface="+mj-ea"/>
              </a:rPr>
              <a:t>春季</a:t>
            </a:r>
            <a:r>
              <a:rPr lang="zh-TW" altLang="en-US" sz="3000" b="1" dirty="0" smtClean="0">
                <a:latin typeface="+mj-ea"/>
                <a:ea typeface="+mj-ea"/>
              </a:rPr>
              <a:t>班</a:t>
            </a:r>
            <a:r>
              <a:rPr lang="zh-TW" altLang="zh-TW" sz="3000" b="1" dirty="0" smtClean="0">
                <a:latin typeface="+mj-ea"/>
                <a:ea typeface="+mj-ea"/>
              </a:rPr>
              <a:t>、秋季</a:t>
            </a:r>
            <a:r>
              <a:rPr lang="zh-TW" altLang="en-US" sz="3000" b="1" dirty="0" smtClean="0">
                <a:latin typeface="+mj-ea"/>
                <a:ea typeface="+mj-ea"/>
              </a:rPr>
              <a:t>班兩期</a:t>
            </a:r>
            <a:r>
              <a:rPr lang="zh-TW" altLang="zh-TW" sz="3000" b="1" dirty="0" smtClean="0">
                <a:latin typeface="+mj-ea"/>
                <a:ea typeface="+mj-ea"/>
              </a:rPr>
              <a:t>。</a:t>
            </a:r>
            <a:r>
              <a:rPr lang="zh-TW" altLang="zh-TW" sz="3000" b="1" dirty="0">
                <a:latin typeface="+mj-ea"/>
                <a:ea typeface="+mj-ea"/>
              </a:rPr>
              <a:t>為使</a:t>
            </a:r>
            <a:r>
              <a:rPr lang="zh-TW" altLang="zh-TW" sz="3000" b="1" dirty="0" smtClean="0">
                <a:latin typeface="+mj-ea"/>
                <a:ea typeface="+mj-ea"/>
              </a:rPr>
              <a:t>受</a:t>
            </a:r>
            <a:r>
              <a:rPr lang="zh-TW" altLang="en-US" sz="3000" b="1" dirty="0" smtClean="0">
                <a:latin typeface="+mj-ea"/>
                <a:ea typeface="+mj-ea"/>
              </a:rPr>
              <a:t>成全者</a:t>
            </a:r>
            <a:r>
              <a:rPr lang="zh-TW" altLang="zh-TW" sz="3000" b="1" dirty="0" smtClean="0">
                <a:latin typeface="+mj-ea"/>
                <a:ea typeface="+mj-ea"/>
              </a:rPr>
              <a:t>在職</a:t>
            </a:r>
            <a:r>
              <a:rPr lang="zh-TW" altLang="zh-TW" sz="3000" b="1" dirty="0">
                <a:latin typeface="+mj-ea"/>
                <a:ea typeface="+mj-ea"/>
              </a:rPr>
              <a:t>事、真理、生命、性格、事奉、心志等方面，</a:t>
            </a:r>
            <a:r>
              <a:rPr lang="zh-TW" altLang="zh-TW" sz="3000" b="1" dirty="0" smtClean="0">
                <a:latin typeface="+mj-ea"/>
                <a:ea typeface="+mj-ea"/>
              </a:rPr>
              <a:t>得</a:t>
            </a:r>
            <a:r>
              <a:rPr lang="zh-TW" altLang="en-US" sz="3000" b="1" dirty="0" smtClean="0">
                <a:latin typeface="+mj-ea"/>
                <a:ea typeface="+mj-ea"/>
              </a:rPr>
              <a:t>着</a:t>
            </a:r>
            <a:r>
              <a:rPr lang="zh-TW" altLang="zh-TW" sz="3000" b="1" dirty="0" smtClean="0">
                <a:latin typeface="+mj-ea"/>
                <a:ea typeface="+mj-ea"/>
              </a:rPr>
              <a:t>成全</a:t>
            </a:r>
            <a:r>
              <a:rPr lang="zh-TW" altLang="zh-TW" sz="3000" b="1" dirty="0">
                <a:latin typeface="+mj-ea"/>
                <a:ea typeface="+mj-ea"/>
              </a:rPr>
              <a:t>。</a:t>
            </a:r>
            <a:r>
              <a:rPr lang="en-US" altLang="zh-TW" sz="2800" b="1" dirty="0">
                <a:latin typeface="+mj-ea"/>
                <a:ea typeface="+mj-ea"/>
              </a:rPr>
              <a:t> </a:t>
            </a:r>
            <a:endParaRPr lang="zh-TW" altLang="zh-TW" sz="2800" b="1" dirty="0">
              <a:latin typeface="+mj-ea"/>
              <a:ea typeface="+mj-ea"/>
            </a:endParaRPr>
          </a:p>
          <a:p>
            <a:pPr marL="357188" defTabSz="35718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zh-TW" sz="2600" b="1" dirty="0" smtClean="0">
                <a:solidFill>
                  <a:srgbClr val="0000FF"/>
                </a:solidFill>
                <a:latin typeface="+mj-ea"/>
                <a:ea typeface="+mj-ea"/>
              </a:rPr>
              <a:t>春季</a:t>
            </a:r>
            <a:r>
              <a:rPr lang="zh-TW" altLang="en-US" sz="2600" b="1" dirty="0" smtClean="0">
                <a:solidFill>
                  <a:srgbClr val="0000FF"/>
                </a:solidFill>
                <a:latin typeface="+mj-ea"/>
                <a:ea typeface="+mj-ea"/>
              </a:rPr>
              <a:t>班</a:t>
            </a:r>
            <a:r>
              <a:rPr lang="zh-TW" altLang="zh-TW" sz="2600" b="1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zh-TW" sz="2600" b="1" dirty="0">
                <a:latin typeface="+mj-ea"/>
                <a:ea typeface="+mj-ea"/>
              </a:rPr>
              <a:t>每年三月起至六月夏季訓練前結業。</a:t>
            </a:r>
            <a:r>
              <a:rPr lang="en-US" altLang="zh-TW" sz="2600" b="1" dirty="0">
                <a:latin typeface="+mj-ea"/>
                <a:ea typeface="+mj-ea"/>
              </a:rPr>
              <a:t> </a:t>
            </a:r>
            <a:endParaRPr lang="zh-TW" altLang="zh-TW" sz="2600" b="1" dirty="0">
              <a:latin typeface="+mj-ea"/>
              <a:ea typeface="+mj-ea"/>
            </a:endParaRPr>
          </a:p>
          <a:p>
            <a:pPr marL="357188" defTabSz="35718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TW" altLang="zh-TW" sz="2600" b="1" dirty="0" smtClean="0">
                <a:solidFill>
                  <a:srgbClr val="0000FF"/>
                </a:solidFill>
                <a:latin typeface="+mj-ea"/>
                <a:ea typeface="+mj-ea"/>
              </a:rPr>
              <a:t>秋季</a:t>
            </a:r>
            <a:r>
              <a:rPr lang="zh-TW" altLang="en-US" sz="2600" b="1" dirty="0" smtClean="0">
                <a:solidFill>
                  <a:srgbClr val="0000FF"/>
                </a:solidFill>
                <a:latin typeface="+mj-ea"/>
                <a:ea typeface="+mj-ea"/>
              </a:rPr>
              <a:t>班</a:t>
            </a:r>
            <a:r>
              <a:rPr lang="zh-TW" altLang="zh-TW" sz="2600" b="1" dirty="0" smtClean="0">
                <a:solidFill>
                  <a:srgbClr val="0000FF"/>
                </a:solidFill>
                <a:latin typeface="+mj-ea"/>
                <a:ea typeface="+mj-ea"/>
              </a:rPr>
              <a:t>：</a:t>
            </a:r>
            <a:r>
              <a:rPr lang="zh-TW" altLang="zh-TW" sz="2600" b="1" dirty="0">
                <a:latin typeface="+mj-ea"/>
                <a:ea typeface="+mj-ea"/>
              </a:rPr>
              <a:t>每年九月起至十二月冬季訓練前結業</a:t>
            </a:r>
            <a:r>
              <a:rPr lang="zh-TW" altLang="zh-TW" sz="2600" b="1" dirty="0" smtClean="0">
                <a:latin typeface="+mj-ea"/>
                <a:ea typeface="+mj-ea"/>
              </a:rPr>
              <a:t>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985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肆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</a:t>
            </a:r>
            <a:r>
              <a:rPr lang="zh-TW" altLang="zh-TW" b="1" dirty="0" smtClean="0">
                <a:solidFill>
                  <a:srgbClr val="C00000"/>
                </a:solidFill>
              </a:rPr>
              <a:t>內容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90135"/>
            <a:ext cx="7262191" cy="3444997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zh-TW" b="1" dirty="0">
                <a:latin typeface="+mj-ea"/>
                <a:ea typeface="+mj-ea"/>
              </a:rPr>
              <a:t>每</a:t>
            </a:r>
            <a:r>
              <a:rPr lang="zh-TW" altLang="zh-TW" b="1" dirty="0" smtClean="0">
                <a:latin typeface="+mj-ea"/>
                <a:ea typeface="+mj-ea"/>
              </a:rPr>
              <a:t>學期</a:t>
            </a:r>
            <a:r>
              <a:rPr lang="zh-TW" altLang="en-US" b="1" dirty="0" smtClean="0">
                <a:latin typeface="+mj-ea"/>
                <a:ea typeface="+mj-ea"/>
              </a:rPr>
              <a:t>第</a:t>
            </a:r>
            <a:r>
              <a:rPr lang="zh-TW" altLang="zh-TW" b="1" dirty="0" smtClean="0">
                <a:latin typeface="+mj-ea"/>
                <a:ea typeface="+mj-ea"/>
              </a:rPr>
              <a:t>一</a:t>
            </a:r>
            <a:r>
              <a:rPr lang="zh-TW" altLang="zh-TW" b="1" dirty="0">
                <a:latin typeface="+mj-ea"/>
                <a:ea typeface="+mj-ea"/>
              </a:rPr>
              <a:t>週是</a:t>
            </a:r>
            <a:r>
              <a:rPr lang="zh-TW" altLang="zh-TW" b="1" dirty="0" smtClean="0">
                <a:latin typeface="+mj-ea"/>
                <a:ea typeface="+mj-ea"/>
              </a:rPr>
              <a:t>豫</a:t>
            </a:r>
            <a:r>
              <a:rPr lang="zh-TW" altLang="en-US" b="1" dirty="0" smtClean="0">
                <a:latin typeface="+mj-ea"/>
                <a:ea typeface="+mj-ea"/>
              </a:rPr>
              <a:t>備</a:t>
            </a:r>
            <a:r>
              <a:rPr lang="zh-TW" altLang="zh-TW" b="1" dirty="0" smtClean="0">
                <a:latin typeface="+mj-ea"/>
                <a:ea typeface="+mj-ea"/>
              </a:rPr>
              <a:t>週。每週</a:t>
            </a:r>
            <a:r>
              <a:rPr lang="zh-TW" altLang="zh-TW" b="1" dirty="0">
                <a:latin typeface="+mj-ea"/>
                <a:ea typeface="+mj-ea"/>
              </a:rPr>
              <a:t>五晚間至主日早晨，皆集中上課、膳宿，並安排開展。其餘時間回各大區事奉盡功用。</a:t>
            </a:r>
            <a:r>
              <a:rPr lang="en-US" altLang="zh-TW" b="1" dirty="0">
                <a:latin typeface="+mj-ea"/>
                <a:ea typeface="+mj-ea"/>
              </a:rPr>
              <a:t> </a:t>
            </a:r>
          </a:p>
          <a:p>
            <a:pPr algn="just">
              <a:lnSpc>
                <a:spcPts val="31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zh-TW" b="1" dirty="0" smtClean="0">
                <a:latin typeface="+mj-ea"/>
                <a:ea typeface="+mj-ea"/>
              </a:rPr>
              <a:t>每學期</a:t>
            </a:r>
            <a:r>
              <a:rPr lang="zh-TW" altLang="en-US" b="1" dirty="0" smtClean="0">
                <a:latin typeface="+mj-ea"/>
                <a:ea typeface="+mj-ea"/>
              </a:rPr>
              <a:t>皆</a:t>
            </a:r>
            <a:r>
              <a:rPr lang="zh-TW" altLang="zh-TW" b="1" dirty="0" smtClean="0">
                <a:latin typeface="+mj-ea"/>
                <a:ea typeface="+mj-ea"/>
              </a:rPr>
              <a:t>學習</a:t>
            </a:r>
            <a:r>
              <a:rPr lang="zh-TW" altLang="zh-TW" b="1" dirty="0">
                <a:latin typeface="+mj-ea"/>
                <a:ea typeface="+mj-ea"/>
              </a:rPr>
              <a:t>進入主恢復的基本真理</a:t>
            </a:r>
            <a:r>
              <a:rPr lang="en-US" altLang="zh-TW" b="1" dirty="0">
                <a:latin typeface="+mj-ea"/>
                <a:ea typeface="+mj-ea"/>
              </a:rPr>
              <a:t>(</a:t>
            </a:r>
            <a:r>
              <a:rPr lang="zh-TW" altLang="zh-TW" b="1" dirty="0">
                <a:latin typeface="+mj-ea"/>
                <a:ea typeface="+mj-ea"/>
              </a:rPr>
              <a:t>三一神、神的經綸、基督豐滿的職事、那靈、基督的身體、新耶路撒冷、聖經綱領、聖經研讀等</a:t>
            </a:r>
            <a:r>
              <a:rPr lang="en-US" altLang="zh-TW" b="1" dirty="0">
                <a:latin typeface="+mj-ea"/>
                <a:ea typeface="+mj-ea"/>
              </a:rPr>
              <a:t>)</a:t>
            </a:r>
            <a:r>
              <a:rPr lang="zh-TW" altLang="zh-TW" b="1" dirty="0">
                <a:latin typeface="+mj-ea"/>
                <a:ea typeface="+mj-ea"/>
              </a:rPr>
              <a:t>；另有生命的認識與經歷、職事信息、性格、神命定之路、</a:t>
            </a:r>
            <a:r>
              <a:rPr lang="zh-TW" altLang="zh-TW" b="1" dirty="0">
                <a:solidFill>
                  <a:schemeClr val="tx1"/>
                </a:solidFill>
                <a:latin typeface="+mj-ea"/>
                <a:ea typeface="+mj-ea"/>
              </a:rPr>
              <a:t>專項事奉研討</a:t>
            </a:r>
            <a:r>
              <a:rPr lang="zh-TW" altLang="zh-TW" b="1" dirty="0">
                <a:latin typeface="+mj-ea"/>
                <a:ea typeface="+mj-ea"/>
              </a:rPr>
              <a:t>，移民開展等課程之追求。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21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3857" y="915337"/>
            <a:ext cx="6798734" cy="1303867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伍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</a:t>
            </a:r>
            <a:r>
              <a:rPr lang="zh-TW" altLang="zh-TW" b="1" dirty="0" smtClean="0">
                <a:solidFill>
                  <a:srgbClr val="C00000"/>
                </a:solidFill>
              </a:rPr>
              <a:t>地點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5" y="2490136"/>
            <a:ext cx="6798736" cy="1180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zh-TW" sz="3600" b="1" dirty="0" smtClean="0">
                <a:solidFill>
                  <a:srgbClr val="0000FF"/>
                </a:solidFill>
                <a:latin typeface="+mj-ea"/>
                <a:ea typeface="+mj-ea"/>
              </a:rPr>
              <a:t>台中市</a:t>
            </a:r>
            <a:r>
              <a:rPr lang="zh-TW" altLang="zh-TW" sz="3600" b="1" dirty="0">
                <a:solidFill>
                  <a:srgbClr val="0000FF"/>
                </a:solidFill>
                <a:latin typeface="+mj-ea"/>
                <a:ea typeface="+mj-ea"/>
              </a:rPr>
              <a:t>召會復興</a:t>
            </a:r>
            <a:r>
              <a:rPr lang="zh-TW" altLang="zh-TW" sz="3600" b="1" dirty="0" smtClean="0">
                <a:solidFill>
                  <a:srgbClr val="0000FF"/>
                </a:solidFill>
                <a:latin typeface="+mj-ea"/>
                <a:ea typeface="+mj-ea"/>
              </a:rPr>
              <a:t>大樓</a:t>
            </a:r>
            <a:r>
              <a:rPr lang="en-US" altLang="zh-TW" sz="3600" b="1" dirty="0" smtClean="0">
                <a:latin typeface="+mj-ea"/>
                <a:ea typeface="+mj-ea"/>
              </a:rPr>
              <a:t/>
            </a:r>
            <a:br>
              <a:rPr lang="en-US" altLang="zh-TW" sz="3600" b="1" dirty="0" smtClean="0">
                <a:latin typeface="+mj-ea"/>
                <a:ea typeface="+mj-ea"/>
              </a:rPr>
            </a:br>
            <a:r>
              <a:rPr lang="en-US" altLang="zh-TW" sz="3200" b="1" dirty="0" smtClean="0">
                <a:latin typeface="+mj-ea"/>
                <a:ea typeface="+mj-ea"/>
              </a:rPr>
              <a:t>(</a:t>
            </a:r>
            <a:r>
              <a:rPr lang="zh-TW" altLang="zh-TW" sz="3200" b="1" dirty="0" smtClean="0">
                <a:latin typeface="+mj-ea"/>
                <a:ea typeface="+mj-ea"/>
              </a:rPr>
              <a:t>台中市</a:t>
            </a:r>
            <a:r>
              <a:rPr lang="zh-TW" altLang="en-US" sz="3200" b="1" dirty="0" smtClean="0">
                <a:latin typeface="+mj-ea"/>
                <a:ea typeface="+mj-ea"/>
              </a:rPr>
              <a:t>南區</a:t>
            </a:r>
            <a:r>
              <a:rPr lang="zh-TW" altLang="zh-TW" sz="3200" b="1" dirty="0" smtClean="0">
                <a:latin typeface="+mj-ea"/>
                <a:ea typeface="+mj-ea"/>
              </a:rPr>
              <a:t>復興路三段</a:t>
            </a:r>
            <a:r>
              <a:rPr lang="en-US" altLang="zh-TW" sz="3200" b="1" dirty="0">
                <a:latin typeface="+mj-ea"/>
                <a:ea typeface="+mj-ea"/>
              </a:rPr>
              <a:t>479</a:t>
            </a:r>
            <a:r>
              <a:rPr lang="zh-TW" altLang="zh-TW" sz="3200" b="1" dirty="0" smtClean="0">
                <a:latin typeface="+mj-ea"/>
                <a:ea typeface="+mj-ea"/>
              </a:rPr>
              <a:t>號</a:t>
            </a:r>
            <a:r>
              <a:rPr lang="en-US" altLang="zh-TW" sz="3200" b="1" dirty="0" smtClean="0">
                <a:latin typeface="+mj-ea"/>
                <a:ea typeface="+mj-ea"/>
              </a:rPr>
              <a:t>)</a:t>
            </a:r>
            <a:endParaRPr lang="zh-TW" altLang="zh-TW" sz="3600" b="1" dirty="0">
              <a:latin typeface="+mj-ea"/>
              <a:ea typeface="+mj-ea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76865" y="4848386"/>
            <a:ext cx="6798736" cy="1128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zh-TW" altLang="zh-TW" sz="2800" b="1" dirty="0" smtClean="0">
                <a:latin typeface="+mj-ea"/>
                <a:ea typeface="+mj-ea"/>
              </a:rPr>
              <a:t>台中市召會聖徒，年齡在</a:t>
            </a:r>
            <a:r>
              <a:rPr lang="zh-TW" altLang="en-US" sz="2800" b="1" dirty="0" smtClean="0">
                <a:latin typeface="+mj-ea"/>
                <a:ea typeface="+mj-ea"/>
              </a:rPr>
              <a:t>二</a:t>
            </a:r>
            <a:r>
              <a:rPr lang="zh-TW" altLang="zh-TW" sz="2800" b="1" dirty="0" smtClean="0">
                <a:latin typeface="+mj-ea"/>
                <a:ea typeface="+mj-ea"/>
              </a:rPr>
              <a:t>十五歲以上，六十五歲以下</a:t>
            </a:r>
            <a:r>
              <a:rPr lang="zh-TW" altLang="en-US" sz="2800" b="1" dirty="0" smtClean="0">
                <a:latin typeface="+mj-ea"/>
                <a:ea typeface="+mj-ea"/>
              </a:rPr>
              <a:t>，身心健康，並有奉獻心願者。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23857" y="3941784"/>
            <a:ext cx="6798734" cy="7437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C00000"/>
                </a:solidFill>
              </a:rPr>
              <a:t>陸</a:t>
            </a:r>
            <a:r>
              <a:rPr lang="en-US" altLang="zh-TW" b="1" dirty="0" smtClean="0">
                <a:solidFill>
                  <a:srgbClr val="C00000"/>
                </a:solidFill>
              </a:rPr>
              <a:t>.</a:t>
            </a:r>
            <a:r>
              <a:rPr lang="zh-TW" altLang="en-US" b="1" dirty="0" smtClean="0">
                <a:solidFill>
                  <a:srgbClr val="C00000"/>
                </a:solidFill>
              </a:rPr>
              <a:t> 成全報名資格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柒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zh-TW" b="1" dirty="0" smtClean="0">
                <a:solidFill>
                  <a:srgbClr val="C00000"/>
                </a:solidFill>
              </a:rPr>
              <a:t>報名期</a:t>
            </a:r>
            <a:r>
              <a:rPr lang="zh-TW" altLang="zh-TW" b="1" dirty="0">
                <a:solidFill>
                  <a:srgbClr val="C00000"/>
                </a:solidFill>
              </a:rPr>
              <a:t>別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665" y="2490135"/>
            <a:ext cx="7581014" cy="3444997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zh-TW" altLang="en-US" sz="3200" b="1" dirty="0">
                <a:latin typeface="+mj-ea"/>
                <a:ea typeface="+mj-ea"/>
              </a:rPr>
              <a:t>成全</a:t>
            </a:r>
            <a:r>
              <a:rPr lang="zh-TW" altLang="zh-TW" sz="3200" b="1" dirty="0" smtClean="0">
                <a:latin typeface="+mj-ea"/>
                <a:ea typeface="+mj-ea"/>
              </a:rPr>
              <a:t>期</a:t>
            </a:r>
            <a:r>
              <a:rPr lang="zh-TW" altLang="zh-TW" sz="3200" b="1" dirty="0">
                <a:latin typeface="+mj-ea"/>
                <a:ea typeface="+mj-ea"/>
              </a:rPr>
              <a:t>別：二</a:t>
            </a:r>
            <a:r>
              <a:rPr lang="en-US" altLang="zh-TW" sz="3200" b="1" dirty="0">
                <a:latin typeface="+mj-ea"/>
                <a:ea typeface="+mj-ea"/>
              </a:rPr>
              <a:t>O</a:t>
            </a:r>
            <a:r>
              <a:rPr lang="zh-TW" altLang="zh-TW" sz="3200" b="1" dirty="0" smtClean="0">
                <a:latin typeface="+mj-ea"/>
                <a:ea typeface="+mj-ea"/>
              </a:rPr>
              <a:t>一七年春季</a:t>
            </a:r>
            <a:r>
              <a:rPr lang="zh-TW" altLang="en-US" sz="3200" b="1" dirty="0">
                <a:latin typeface="+mj-ea"/>
                <a:ea typeface="+mj-ea"/>
              </a:rPr>
              <a:t>班</a:t>
            </a:r>
            <a:endParaRPr lang="zh-TW" altLang="zh-TW" sz="3200" b="1" dirty="0">
              <a:latin typeface="+mj-ea"/>
              <a:ea typeface="+mj-ea"/>
            </a:endParaRPr>
          </a:p>
          <a:p>
            <a:pPr>
              <a:buClr>
                <a:srgbClr val="C00000"/>
              </a:buClr>
            </a:pPr>
            <a:r>
              <a:rPr lang="zh-TW" altLang="zh-TW" sz="3200" b="1" dirty="0" smtClean="0">
                <a:latin typeface="+mj-ea"/>
                <a:ea typeface="+mj-ea"/>
              </a:rPr>
              <a:t>報到</a:t>
            </a:r>
            <a:r>
              <a:rPr lang="zh-TW" altLang="en-US" sz="3200" b="1" dirty="0" smtClean="0">
                <a:latin typeface="+mj-ea"/>
                <a:ea typeface="+mj-ea"/>
              </a:rPr>
              <a:t>日期</a:t>
            </a:r>
            <a:r>
              <a:rPr lang="zh-TW" altLang="zh-TW" sz="3200" b="1" dirty="0" smtClean="0">
                <a:latin typeface="+mj-ea"/>
                <a:ea typeface="+mj-ea"/>
              </a:rPr>
              <a:t>：</a:t>
            </a:r>
            <a:r>
              <a:rPr lang="en-US" altLang="zh-TW" sz="3200" b="1" dirty="0">
                <a:latin typeface="Calibri" pitchFamily="34" charset="0"/>
                <a:ea typeface="+mj-ea"/>
              </a:rPr>
              <a:t>3/10(</a:t>
            </a:r>
            <a:r>
              <a:rPr lang="zh-TW" altLang="zh-TW" sz="3000" b="1" dirty="0">
                <a:latin typeface="Calibri" pitchFamily="34" charset="0"/>
                <a:ea typeface="+mj-ea"/>
              </a:rPr>
              <a:t>五</a:t>
            </a:r>
            <a:r>
              <a:rPr lang="en-US" altLang="zh-TW" sz="3200" b="1" dirty="0">
                <a:latin typeface="Calibri" pitchFamily="34" charset="0"/>
                <a:ea typeface="+mj-ea"/>
              </a:rPr>
              <a:t>)</a:t>
            </a:r>
            <a:r>
              <a:rPr lang="en-US" altLang="zh-TW" sz="3200" b="1" dirty="0" smtClean="0">
                <a:latin typeface="Calibri" pitchFamily="34" charset="0"/>
                <a:ea typeface="+mj-ea"/>
              </a:rPr>
              <a:t>18:30</a:t>
            </a:r>
          </a:p>
          <a:p>
            <a:pPr>
              <a:buClr>
                <a:srgbClr val="C00000"/>
              </a:buClr>
            </a:pPr>
            <a:r>
              <a:rPr lang="zh-TW" altLang="en-US" sz="3200" b="1" dirty="0" smtClean="0">
                <a:latin typeface="Calibri" pitchFamily="34" charset="0"/>
                <a:ea typeface="+mj-ea"/>
              </a:rPr>
              <a:t>成全</a:t>
            </a:r>
            <a:r>
              <a:rPr lang="zh-TW" altLang="zh-TW" sz="3200" b="1" dirty="0" smtClean="0">
                <a:latin typeface="Calibri" pitchFamily="34" charset="0"/>
                <a:ea typeface="+mj-ea"/>
              </a:rPr>
              <a:t>豫</a:t>
            </a:r>
            <a:r>
              <a:rPr lang="zh-TW" altLang="en-US" sz="3200" b="1" dirty="0" smtClean="0">
                <a:latin typeface="Calibri" pitchFamily="34" charset="0"/>
                <a:ea typeface="+mj-ea"/>
              </a:rPr>
              <a:t>備週</a:t>
            </a:r>
            <a:r>
              <a:rPr lang="zh-TW" altLang="zh-TW" sz="3200" b="1" dirty="0" smtClean="0">
                <a:latin typeface="Calibri" pitchFamily="34" charset="0"/>
                <a:ea typeface="+mj-ea"/>
              </a:rPr>
              <a:t>：</a:t>
            </a:r>
            <a:r>
              <a:rPr lang="en-US" altLang="zh-TW" sz="3200" b="1" dirty="0">
                <a:latin typeface="Calibri" pitchFamily="34" charset="0"/>
                <a:ea typeface="+mj-ea"/>
              </a:rPr>
              <a:t>3/10(</a:t>
            </a:r>
            <a:r>
              <a:rPr lang="zh-TW" altLang="zh-TW" sz="3000" b="1" dirty="0">
                <a:latin typeface="Calibri" pitchFamily="34" charset="0"/>
                <a:ea typeface="+mj-ea"/>
              </a:rPr>
              <a:t>五</a:t>
            </a:r>
            <a:r>
              <a:rPr lang="en-US" altLang="zh-TW" sz="3200" b="1" dirty="0" smtClean="0">
                <a:latin typeface="Calibri" pitchFamily="34" charset="0"/>
                <a:ea typeface="+mj-ea"/>
              </a:rPr>
              <a:t>)~3/12</a:t>
            </a:r>
            <a:r>
              <a:rPr lang="en-US" altLang="zh-TW" sz="3200" b="1" dirty="0">
                <a:latin typeface="Calibri" pitchFamily="34" charset="0"/>
                <a:ea typeface="+mj-ea"/>
              </a:rPr>
              <a:t>(</a:t>
            </a:r>
            <a:r>
              <a:rPr lang="zh-TW" altLang="zh-TW" sz="3000" b="1" dirty="0">
                <a:latin typeface="Calibri" pitchFamily="34" charset="0"/>
                <a:ea typeface="+mj-ea"/>
              </a:rPr>
              <a:t>日</a:t>
            </a:r>
            <a:r>
              <a:rPr lang="en-US" altLang="zh-TW" sz="3200" b="1" dirty="0">
                <a:latin typeface="Calibri" pitchFamily="34" charset="0"/>
                <a:ea typeface="+mj-ea"/>
              </a:rPr>
              <a:t>)</a:t>
            </a:r>
            <a:endParaRPr lang="zh-TW" altLang="zh-TW" sz="3200" b="1" dirty="0">
              <a:latin typeface="Calibri" pitchFamily="34" charset="0"/>
              <a:ea typeface="+mj-ea"/>
            </a:endParaRPr>
          </a:p>
          <a:p>
            <a:pPr>
              <a:buClr>
                <a:srgbClr val="C00000"/>
              </a:buClr>
            </a:pPr>
            <a:r>
              <a:rPr lang="zh-TW" altLang="en-US" sz="3200" b="1" dirty="0" smtClean="0">
                <a:latin typeface="Calibri" pitchFamily="34" charset="0"/>
                <a:ea typeface="+mj-ea"/>
              </a:rPr>
              <a:t>成全</a:t>
            </a:r>
            <a:r>
              <a:rPr lang="zh-TW" altLang="zh-TW" sz="3200" b="1" dirty="0" smtClean="0">
                <a:latin typeface="Calibri" pitchFamily="34" charset="0"/>
                <a:ea typeface="+mj-ea"/>
              </a:rPr>
              <a:t>期間</a:t>
            </a:r>
            <a:r>
              <a:rPr lang="zh-TW" altLang="zh-TW" sz="3200" b="1" dirty="0">
                <a:latin typeface="Calibri" pitchFamily="34" charset="0"/>
                <a:ea typeface="+mj-ea"/>
              </a:rPr>
              <a:t>：</a:t>
            </a:r>
            <a:r>
              <a:rPr lang="en-US" altLang="zh-TW" sz="3200" b="1" dirty="0" smtClean="0">
                <a:latin typeface="Calibri" pitchFamily="34" charset="0"/>
                <a:ea typeface="+mj-ea"/>
              </a:rPr>
              <a:t>3/10(</a:t>
            </a:r>
            <a:r>
              <a:rPr lang="zh-TW" altLang="zh-TW" sz="3000" b="1" dirty="0">
                <a:latin typeface="Calibri" pitchFamily="34" charset="0"/>
                <a:ea typeface="+mj-ea"/>
              </a:rPr>
              <a:t>五</a:t>
            </a:r>
            <a:r>
              <a:rPr lang="en-US" altLang="zh-TW" sz="3200" b="1" dirty="0" smtClean="0">
                <a:latin typeface="Calibri" pitchFamily="34" charset="0"/>
                <a:ea typeface="+mj-ea"/>
              </a:rPr>
              <a:t>)</a:t>
            </a:r>
            <a:r>
              <a:rPr lang="zh-TW" altLang="en-US" sz="3200" b="1" dirty="0" smtClean="0">
                <a:latin typeface="Calibri" pitchFamily="34" charset="0"/>
                <a:ea typeface="+mj-ea"/>
              </a:rPr>
              <a:t>開課至</a:t>
            </a:r>
            <a:r>
              <a:rPr lang="en-US" altLang="zh-TW" sz="3200" b="1" dirty="0" smtClean="0">
                <a:latin typeface="Calibri" pitchFamily="34" charset="0"/>
                <a:ea typeface="+mj-ea"/>
              </a:rPr>
              <a:t>6/18 </a:t>
            </a:r>
            <a:r>
              <a:rPr lang="en-US" altLang="zh-TW" sz="3200" b="1" dirty="0">
                <a:latin typeface="Calibri" pitchFamily="34" charset="0"/>
                <a:ea typeface="+mj-ea"/>
              </a:rPr>
              <a:t>(</a:t>
            </a:r>
            <a:r>
              <a:rPr lang="zh-TW" altLang="zh-TW" sz="3000" b="1" dirty="0">
                <a:latin typeface="Calibri" pitchFamily="34" charset="0"/>
                <a:ea typeface="+mj-ea"/>
              </a:rPr>
              <a:t>日</a:t>
            </a:r>
            <a:r>
              <a:rPr lang="en-US" altLang="zh-TW" sz="3200" b="1" dirty="0" smtClean="0">
                <a:latin typeface="Calibri" pitchFamily="34" charset="0"/>
                <a:ea typeface="+mj-ea"/>
              </a:rPr>
              <a:t>)</a:t>
            </a:r>
            <a:r>
              <a:rPr lang="zh-TW" altLang="en-US" sz="3200" b="1" dirty="0" smtClean="0">
                <a:latin typeface="Calibri" pitchFamily="34" charset="0"/>
                <a:ea typeface="+mj-ea"/>
              </a:rPr>
              <a:t>結業</a:t>
            </a:r>
            <a:endParaRPr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捌</a:t>
            </a:r>
            <a:r>
              <a:rPr lang="en-US" altLang="zh-TW" b="1" dirty="0" smtClean="0">
                <a:solidFill>
                  <a:srgbClr val="C00000"/>
                </a:solidFill>
              </a:rPr>
              <a:t>. </a:t>
            </a:r>
            <a:r>
              <a:rPr lang="zh-TW" altLang="en-US" b="1" dirty="0" smtClean="0">
                <a:solidFill>
                  <a:srgbClr val="C00000"/>
                </a:solidFill>
              </a:rPr>
              <a:t>成全</a:t>
            </a:r>
            <a:r>
              <a:rPr lang="zh-TW" altLang="zh-TW" b="1" dirty="0" smtClean="0">
                <a:solidFill>
                  <a:srgbClr val="C00000"/>
                </a:solidFill>
              </a:rPr>
              <a:t>報名方式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409" y="2423874"/>
            <a:ext cx="7209183" cy="3444997"/>
          </a:xfrm>
        </p:spPr>
        <p:txBody>
          <a:bodyPr>
            <a:noAutofit/>
          </a:bodyPr>
          <a:lstStyle/>
          <a:p>
            <a:pPr algn="just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zh-TW" sz="3200" b="1" dirty="0" smtClean="0">
                <a:latin typeface="+mj-ea"/>
                <a:ea typeface="+mj-ea"/>
              </a:rPr>
              <a:t>填妥開展成全</a:t>
            </a:r>
            <a:r>
              <a:rPr lang="zh-TW" altLang="en-US" sz="3200" b="1" dirty="0" smtClean="0">
                <a:latin typeface="+mj-ea"/>
                <a:ea typeface="+mj-ea"/>
              </a:rPr>
              <a:t>班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報名表</a:t>
            </a:r>
            <a:r>
              <a:rPr lang="zh-TW" altLang="zh-TW" sz="3200" b="1" dirty="0">
                <a:latin typeface="+mj-ea"/>
                <a:ea typeface="+mj-ea"/>
              </a:rPr>
              <a:t>及</a:t>
            </a:r>
            <a:r>
              <a:rPr lang="zh-TW" altLang="zh-TW" sz="3200" b="1" u="sng" dirty="0">
                <a:solidFill>
                  <a:srgbClr val="FF0000"/>
                </a:solidFill>
                <a:latin typeface="+mj-ea"/>
                <a:ea typeface="+mj-ea"/>
              </a:rPr>
              <a:t>健康資料表</a:t>
            </a:r>
            <a:r>
              <a:rPr lang="zh-TW" altLang="zh-TW" sz="3200" b="1" dirty="0">
                <a:latin typeface="+mj-ea"/>
                <a:ea typeface="+mj-ea"/>
              </a:rPr>
              <a:t>，並先與各大區負責弟兄交通</a:t>
            </a:r>
            <a:r>
              <a:rPr lang="zh-TW" altLang="zh-TW" sz="3200" b="1" dirty="0" smtClean="0">
                <a:latin typeface="+mj-ea"/>
                <a:ea typeface="+mj-ea"/>
              </a:rPr>
              <a:t>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algn="just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zh-TW" sz="3200" b="1" dirty="0" smtClean="0">
                <a:latin typeface="+mj-ea"/>
                <a:ea typeface="+mj-ea"/>
              </a:rPr>
              <a:t>報名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+mj-ea"/>
                <a:ea typeface="+mj-ea"/>
              </a:rPr>
              <a:t>截止</a:t>
            </a:r>
            <a:r>
              <a:rPr lang="zh-TW" altLang="zh-TW" sz="3200" b="1" u="sng" dirty="0">
                <a:solidFill>
                  <a:srgbClr val="FF0000"/>
                </a:solidFill>
                <a:latin typeface="+mj-ea"/>
                <a:ea typeface="+mj-ea"/>
              </a:rPr>
              <a:t>日期</a:t>
            </a:r>
            <a:r>
              <a:rPr lang="zh-TW" altLang="zh-TW" sz="3200" b="1" dirty="0">
                <a:latin typeface="+mj-ea"/>
                <a:ea typeface="+mj-ea"/>
              </a:rPr>
              <a:t>：</a:t>
            </a:r>
            <a:r>
              <a:rPr lang="en-US" altLang="zh-TW" sz="3200" b="1" dirty="0" smtClean="0">
                <a:latin typeface="+mj-ea"/>
                <a:ea typeface="+mj-ea"/>
              </a:rPr>
              <a:t>2017</a:t>
            </a:r>
            <a:r>
              <a:rPr lang="zh-TW" altLang="zh-TW" sz="3200" b="1" dirty="0" smtClean="0">
                <a:latin typeface="+mj-ea"/>
                <a:ea typeface="+mj-ea"/>
              </a:rPr>
              <a:t>年</a:t>
            </a:r>
            <a:r>
              <a:rPr lang="en-US" altLang="zh-TW" sz="3200" b="1" dirty="0" smtClean="0">
                <a:latin typeface="+mj-ea"/>
                <a:ea typeface="+mj-ea"/>
              </a:rPr>
              <a:t>1/29</a:t>
            </a:r>
            <a:r>
              <a:rPr lang="en-US" altLang="zh-TW" sz="3200" b="1" dirty="0">
                <a:latin typeface="+mj-ea"/>
                <a:ea typeface="+mj-ea"/>
              </a:rPr>
              <a:t>(</a:t>
            </a:r>
            <a:r>
              <a:rPr lang="zh-TW" altLang="zh-TW" sz="3200" b="1" dirty="0">
                <a:latin typeface="+mj-ea"/>
                <a:ea typeface="+mj-ea"/>
              </a:rPr>
              <a:t>日</a:t>
            </a:r>
            <a:r>
              <a:rPr lang="en-US" altLang="zh-TW" sz="3200" b="1" dirty="0" smtClean="0">
                <a:latin typeface="+mj-ea"/>
                <a:ea typeface="+mj-ea"/>
              </a:rPr>
              <a:t>)</a:t>
            </a:r>
            <a:r>
              <a:rPr lang="zh-TW" altLang="zh-TW" sz="3200" b="1" dirty="0">
                <a:latin typeface="+mj-ea"/>
                <a:ea typeface="+mj-ea"/>
              </a:rPr>
              <a:t>將</a:t>
            </a:r>
            <a:r>
              <a:rPr lang="zh-TW" altLang="zh-TW" sz="3200" b="1" dirty="0" smtClean="0">
                <a:latin typeface="+mj-ea"/>
                <a:ea typeface="+mj-ea"/>
              </a:rPr>
              <a:t>報名</a:t>
            </a:r>
            <a:r>
              <a:rPr lang="zh-TW" altLang="en-US" sz="3200" b="1" dirty="0">
                <a:latin typeface="+mj-ea"/>
                <a:ea typeface="+mj-ea"/>
              </a:rPr>
              <a:t>表</a:t>
            </a:r>
            <a:r>
              <a:rPr lang="zh-TW" altLang="en-US" sz="3200" b="1" dirty="0" smtClean="0">
                <a:latin typeface="+mj-ea"/>
                <a:ea typeface="+mj-ea"/>
              </a:rPr>
              <a:t>及個人健康</a:t>
            </a:r>
            <a:r>
              <a:rPr lang="zh-TW" altLang="en-US" sz="3200" b="1" dirty="0">
                <a:latin typeface="+mj-ea"/>
                <a:ea typeface="+mj-ea"/>
              </a:rPr>
              <a:t>資料表填妥</a:t>
            </a:r>
            <a:r>
              <a:rPr lang="zh-TW" altLang="zh-TW" sz="3200" b="1" dirty="0" smtClean="0">
                <a:latin typeface="+mj-ea"/>
                <a:ea typeface="+mj-ea"/>
              </a:rPr>
              <a:t>交</a:t>
            </a:r>
            <a:r>
              <a:rPr lang="zh-TW" altLang="zh-TW" sz="3200" b="1" dirty="0">
                <a:latin typeface="+mj-ea"/>
                <a:ea typeface="+mj-ea"/>
              </a:rPr>
              <a:t>至復興大樓四</a:t>
            </a:r>
            <a:r>
              <a:rPr lang="zh-TW" altLang="zh-TW" sz="3200" b="1" dirty="0" smtClean="0">
                <a:latin typeface="+mj-ea"/>
                <a:ea typeface="+mj-ea"/>
              </a:rPr>
              <a:t>樓</a:t>
            </a:r>
            <a:r>
              <a:rPr lang="zh-TW" altLang="en-US" sz="3200" b="1" dirty="0" smtClean="0">
                <a:latin typeface="+mj-ea"/>
                <a:ea typeface="+mj-ea"/>
              </a:rPr>
              <a:t>行政</a:t>
            </a:r>
            <a:r>
              <a:rPr lang="zh-TW" altLang="zh-TW" sz="3200" b="1" dirty="0" smtClean="0">
                <a:latin typeface="+mj-ea"/>
                <a:ea typeface="+mj-ea"/>
              </a:rPr>
              <a:t>辦公室</a:t>
            </a:r>
            <a:r>
              <a:rPr lang="zh-TW" altLang="zh-TW" sz="3200" b="1" dirty="0">
                <a:latin typeface="+mj-ea"/>
                <a:ea typeface="+mj-ea"/>
              </a:rPr>
              <a:t>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algn="just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zh-TW" sz="3200" b="1" dirty="0" smtClean="0">
                <a:latin typeface="+mj-ea"/>
                <a:ea typeface="+mj-ea"/>
              </a:rPr>
              <a:t>經</a:t>
            </a:r>
            <a:r>
              <a:rPr lang="zh-TW" altLang="zh-TW" sz="3200" b="1" dirty="0">
                <a:latin typeface="+mj-ea"/>
                <a:ea typeface="+mj-ea"/>
              </a:rPr>
              <a:t>審核通過</a:t>
            </a:r>
            <a:r>
              <a:rPr lang="zh-TW" altLang="zh-TW" sz="3200" b="1" dirty="0" smtClean="0">
                <a:latin typeface="+mj-ea"/>
                <a:ea typeface="+mj-ea"/>
              </a:rPr>
              <a:t>後，</a:t>
            </a:r>
            <a:r>
              <a:rPr lang="zh-TW" altLang="en-US" sz="3200" b="1" dirty="0" smtClean="0">
                <a:latin typeface="+mj-ea"/>
                <a:ea typeface="+mj-ea"/>
              </a:rPr>
              <a:t>在二月中旬寄</a:t>
            </a:r>
            <a:r>
              <a:rPr lang="zh-TW" altLang="en-US" sz="3200" b="1" dirty="0">
                <a:latin typeface="+mj-ea"/>
                <a:ea typeface="+mj-ea"/>
              </a:rPr>
              <a:t>發錄取通知</a:t>
            </a:r>
            <a:r>
              <a:rPr lang="zh-TW" altLang="zh-TW" sz="3200" b="1" dirty="0" smtClean="0">
                <a:latin typeface="+mj-ea"/>
                <a:ea typeface="+mj-ea"/>
              </a:rPr>
              <a:t>。</a:t>
            </a:r>
            <a:endParaRPr lang="zh-TW" altLang="zh-TW" sz="3200" b="1" dirty="0">
              <a:latin typeface="+mj-ea"/>
              <a:ea typeface="+mj-ea"/>
            </a:endParaRPr>
          </a:p>
          <a:p>
            <a:pPr algn="just">
              <a:lnSpc>
                <a:spcPts val="4000"/>
              </a:lnSpc>
              <a:spcBef>
                <a:spcPts val="600"/>
              </a:spcBef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4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989" y="0"/>
            <a:ext cx="4433011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 descr="148480667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69582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483" y="2777066"/>
            <a:ext cx="3167289" cy="1303867"/>
          </a:xfrm>
        </p:spPr>
        <p:txBody>
          <a:bodyPr/>
          <a:lstStyle/>
          <a:p>
            <a:r>
              <a:rPr lang="zh-TW" altLang="en-US" b="1" u="sng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</a:rPr>
              <a:t>報名表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075583" y="2733175"/>
            <a:ext cx="406841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u="sng" dirty="0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</a:rPr>
              <a:t>健康基本資料</a:t>
            </a:r>
            <a:endParaRPr lang="zh-TW" altLang="en-US" b="1" u="sng" dirty="0">
              <a:solidFill>
                <a:srgbClr val="FF0000"/>
              </a:solidFill>
              <a:effectLst>
                <a:glow rad="165100">
                  <a:schemeClr val="bg1"/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304" y="102414"/>
            <a:ext cx="4454957" cy="6598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0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1069</TotalTime>
  <Words>881</Words>
  <Application>Microsoft Office PowerPoint</Application>
  <PresentationFormat>如螢幕大小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Wingdings</vt:lpstr>
      <vt:lpstr>有機</vt:lpstr>
      <vt:lpstr>台中市召會</vt:lpstr>
      <vt:lpstr>壹. 成全宗旨</vt:lpstr>
      <vt:lpstr>貳. 成全負擔</vt:lpstr>
      <vt:lpstr>叁. 成全期限</vt:lpstr>
      <vt:lpstr>肆. 成全內容</vt:lpstr>
      <vt:lpstr>伍. 成全地點</vt:lpstr>
      <vt:lpstr>柒. 報名期別</vt:lpstr>
      <vt:lpstr>捌. 成全報名方式</vt:lpstr>
      <vt:lpstr>報名表</vt:lpstr>
      <vt:lpstr>玖. 成全作息表</vt:lpstr>
      <vt:lpstr>玖. 成全作息表</vt:lpstr>
      <vt:lpstr>玖. 成全作息表</vt:lpstr>
      <vt:lpstr>玖. 成全作息表</vt:lpstr>
      <vt:lpstr>拾. 成全課程</vt:lpstr>
      <vt:lpstr>拾壹. 福音開展的操練</vt:lpstr>
      <vt:lpstr>拾貳. 成全生活-性格的操練</vt:lpstr>
      <vt:lpstr>拾貳. 成全生活-性格的操練</vt:lpstr>
      <vt:lpstr>拾貳. 成全生活-性格的操練</vt:lpstr>
      <vt:lpstr>拾貳. 成全生活-性格的操練</vt:lpstr>
      <vt:lpstr>拾叁. 成全結業移民開展的呼召</vt:lpstr>
      <vt:lpstr>拾肆. 台中市召會榮耀的前景</vt:lpstr>
      <vt:lpstr> 成全聖徒建造基督的身體</vt:lpstr>
    </vt:vector>
  </TitlesOfParts>
  <Company>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台中市召會 開展成全訓練簡介</dc:title>
  <dc:creator>Daniel Kao</dc:creator>
  <cp:lastModifiedBy>Daniel Kao</cp:lastModifiedBy>
  <cp:revision>94</cp:revision>
  <dcterms:created xsi:type="dcterms:W3CDTF">2016-12-08T07:08:29Z</dcterms:created>
  <dcterms:modified xsi:type="dcterms:W3CDTF">2017-01-19T08:02:18Z</dcterms:modified>
</cp:coreProperties>
</file>