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7"/>
  </p:notesMasterIdLst>
  <p:sldIdLst>
    <p:sldId id="261" r:id="rId2"/>
    <p:sldId id="256" r:id="rId3"/>
    <p:sldId id="258" r:id="rId4"/>
    <p:sldId id="282" r:id="rId5"/>
    <p:sldId id="281" r:id="rId6"/>
    <p:sldId id="283" r:id="rId7"/>
    <p:sldId id="284" r:id="rId8"/>
    <p:sldId id="285" r:id="rId9"/>
    <p:sldId id="286" r:id="rId10"/>
    <p:sldId id="288" r:id="rId11"/>
    <p:sldId id="293" r:id="rId12"/>
    <p:sldId id="290" r:id="rId13"/>
    <p:sldId id="291" r:id="rId14"/>
    <p:sldId id="289" r:id="rId15"/>
    <p:sldId id="292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C2704"/>
    <a:srgbClr val="000000"/>
    <a:srgbClr val="FFFF99"/>
    <a:srgbClr val="FFCCCC"/>
    <a:srgbClr val="FFFFCC"/>
    <a:srgbClr val="BA8CDC"/>
    <a:srgbClr val="F04AF0"/>
    <a:srgbClr val="F06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74742" autoAdjust="0"/>
  </p:normalViewPr>
  <p:slideViewPr>
    <p:cSldViewPr showGuides="1">
      <p:cViewPr varScale="1">
        <p:scale>
          <a:sx n="42" d="100"/>
          <a:sy n="42" d="100"/>
        </p:scale>
        <p:origin x="-960" y="-8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69EC11-801B-44E5-A136-A49C6BA41E14}" type="datetimeFigureOut">
              <a:rPr lang="zh-TW" altLang="en-US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81CCEE-5407-4F10-871F-E0052A5C22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53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dirty="0" smtClean="0"/>
              <a:t>親愛的</a:t>
            </a:r>
            <a:r>
              <a:rPr lang="zh-TW" altLang="en-US" dirty="0" smtClean="0"/>
              <a:t>同學</a:t>
            </a:r>
            <a:r>
              <a:rPr lang="zh-TW" altLang="zh-TW" dirty="0" smtClean="0"/>
              <a:t>們，</a:t>
            </a:r>
            <a:r>
              <a:rPr lang="zh-TW" altLang="en-US" dirty="0" smtClean="0"/>
              <a:t>歡迎你們來到今天的聚集，</a:t>
            </a:r>
            <a:r>
              <a:rPr lang="zh-TW" altLang="zh-TW" dirty="0" smtClean="0"/>
              <a:t>今天</a:t>
            </a:r>
            <a:r>
              <a:rPr lang="zh-TW" altLang="en-US" dirty="0" smtClean="0"/>
              <a:t>！</a:t>
            </a:r>
            <a:r>
              <a:rPr lang="zh-TW" altLang="zh-TW" dirty="0" smtClean="0"/>
              <a:t>要和你們分享一個很</a:t>
            </a:r>
            <a:r>
              <a:rPr lang="zh-TW" altLang="en-US" dirty="0" smtClean="0"/>
              <a:t>棒</a:t>
            </a:r>
            <a:r>
              <a:rPr lang="zh-TW" altLang="zh-TW" dirty="0" smtClean="0"/>
              <a:t>的主題，叫作</a:t>
            </a:r>
            <a:r>
              <a:rPr lang="zh-TW" altLang="zh-TW" dirty="0" smtClean="0"/>
              <a:t>『</a:t>
            </a:r>
            <a:r>
              <a:rPr lang="zh-TW" altLang="en-US" dirty="0" smtClean="0"/>
              <a:t>存到永遠。</a:t>
            </a:r>
            <a:r>
              <a:rPr lang="zh-TW" altLang="zh-TW" dirty="0" smtClean="0"/>
              <a:t>』</a:t>
            </a:r>
            <a:endParaRPr lang="zh-TW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2DC221-4594-4B11-9715-B67340889D09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主又說：</a:t>
            </a:r>
          </a:p>
          <a:p>
            <a:r>
              <a:rPr lang="zh-TW" altLang="en-US" dirty="0" smtClean="0"/>
              <a:t>  「我就是生命的糧，到我這裡來的，必永遠不餓；信入我的，必永遠不渴。」（約</a:t>
            </a:r>
            <a:r>
              <a:rPr lang="en-US" altLang="zh-TW" dirty="0" smtClean="0"/>
              <a:t>6:35</a:t>
            </a:r>
            <a:r>
              <a:rPr lang="zh-TW" altLang="en-US" dirty="0" smtClean="0"/>
              <a:t>。）</a:t>
            </a:r>
          </a:p>
          <a:p>
            <a:r>
              <a:rPr lang="zh-TW" altLang="en-US" dirty="0" smtClean="0"/>
              <a:t>阿利路亞，主說，祂就是生命的糧，祂就是那永遠生命的食物，叫我們吃了就永遠不餓。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81CCEE-5407-4F10-871F-E0052A5C2252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206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zh-TW" altLang="en-US" dirty="0" smtClean="0"/>
              <a:t>現在我們該作甚麼呢？我們一同來讀這處經節，</a:t>
            </a:r>
            <a:r>
              <a:rPr lang="zh-TW" altLang="en-US" dirty="0" smtClean="0">
                <a:latin typeface="+mj-ea"/>
              </a:rPr>
              <a:t>「神愛世人，甚至將祂的獨生子賜給他們，叫一切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信入祂的</a:t>
            </a:r>
            <a:r>
              <a:rPr lang="zh-TW" altLang="en-US" dirty="0" smtClean="0">
                <a:latin typeface="+mj-ea"/>
              </a:rPr>
              <a:t>，不至滅亡，反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得永遠的生命</a:t>
            </a:r>
            <a:r>
              <a:rPr lang="zh-TW" altLang="en-US" dirty="0" smtClean="0">
                <a:latin typeface="+mj-ea"/>
              </a:rPr>
              <a:t>。」</a:t>
            </a:r>
            <a:endParaRPr lang="en-US" altLang="zh-TW" dirty="0" smtClean="0">
              <a:latin typeface="+mj-ea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dirty="0" smtClean="0">
                <a:latin typeface="+mj-ea"/>
              </a:rPr>
              <a:t>神要將永遠的生命賜給我們，來滿足我們飢渴的人生。</a:t>
            </a:r>
            <a:r>
              <a:rPr lang="zh-TW" altLang="en-US" dirty="0" smtClean="0"/>
              <a:t>關鍵就在於我們要</a:t>
            </a:r>
            <a:r>
              <a:rPr lang="zh-TW" altLang="en-US" b="1" dirty="0" smtClean="0"/>
              <a:t>信入祂</a:t>
            </a:r>
            <a:r>
              <a:rPr lang="zh-TW" altLang="en-US" dirty="0" smtClean="0"/>
              <a:t>，因為這裡說，信入祂的，不至滅亡，反得永遠的生命。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+mj-ea"/>
              </a:rPr>
              <a:t>我們再來讀另一處經節，「</a:t>
            </a:r>
            <a:r>
              <a:rPr kumimoji="0"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凡</a:t>
            </a:r>
            <a:r>
              <a:rPr kumimoji="0" lang="zh-TW" altLang="en-US" sz="1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接受</a:t>
            </a:r>
            <a:r>
              <a:rPr kumimoji="0"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祂的，就是</a:t>
            </a:r>
            <a:r>
              <a:rPr kumimoji="0" lang="zh-TW" altLang="en-US" sz="1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信入</a:t>
            </a:r>
            <a:r>
              <a:rPr kumimoji="0"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祂名的人，祂就賜他們權柄，成為神的兒女。</a:t>
            </a:r>
            <a:r>
              <a:rPr lang="zh-TW" altLang="en-US" dirty="0" smtClean="0">
                <a:latin typeface="+mj-ea"/>
              </a:rPr>
              <a:t>」</a:t>
            </a:r>
            <a:endParaRPr lang="en-US" altLang="zh-TW" dirty="0" smtClean="0">
              <a:latin typeface="+mj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所以，相信就是接受，你要得永遠的生命嗎？要相信祂，要接受祂。</a:t>
            </a:r>
            <a:endParaRPr lang="en-US" altLang="zh-TW" dirty="0" smtClean="0"/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現在，我們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來禱告，我說一句，你們跟我說一句：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「主耶穌，我是一個虛空的人，我需要你，哦，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主耶穌，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我願意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相信你，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接受你作我的救主，作我的生命，主耶穌，謝謝你。」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>
              <a:latin typeface="+mj-ea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zh-TW" altLang="en-US" dirty="0" smtClean="0">
              <a:latin typeface="+mj-ea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9DBA5-FA15-4DBB-A496-61952D9C010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最後我們再一同讀這處經節：「信而受浸的必然得救。」</a:t>
            </a:r>
            <a:endParaRPr lang="en-US" altLang="zh-TW" dirty="0" smtClean="0"/>
          </a:p>
          <a:p>
            <a:r>
              <a:rPr lang="zh-TW" altLang="en-US" dirty="0" smtClean="0"/>
              <a:t>我們不僅「相信」，還需要「受浸」，信而受浸的必然得救。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甚麼是受浸呢？</a:t>
            </a:r>
            <a:endParaRPr kumimoji="0" lang="en-US" altLang="zh-TW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r>
              <a:rPr lang="zh-TW" altLang="en-US" dirty="0" smtClean="0"/>
              <a:t>受浸就是在人面前作見證，所有相信的人都應該受浸，好叫我們不但在神面前得救，也在人面前得救。</a:t>
            </a:r>
            <a:endParaRPr lang="en-US" altLang="zh-TW" dirty="0" smtClean="0"/>
          </a:p>
          <a:p>
            <a:r>
              <a:rPr lang="zh-TW" altLang="en-US" dirty="0" smtClean="0"/>
              <a:t>受浸也是一個神聖的遷移，從以前那個虛空、黑暗、苦悶的光景裏出來，進到神的國裏，得著這個喜樂、明亮並且永遠的生命。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  <a:defRPr/>
            </a:pPr>
            <a:endParaRPr lang="zh-TW" altLang="en-US" dirty="0" smtClean="0">
              <a:latin typeface="+mj-ea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9DBA5-FA15-4DBB-A496-61952D9C010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親愛的同學，現在就可以受浸了。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12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dirty="0" smtClean="0"/>
              <a:t>你有否</a:t>
            </a:r>
            <a:r>
              <a:rPr lang="zh-TW" altLang="en-US" dirty="0" smtClean="0"/>
              <a:t>想過人活著</a:t>
            </a:r>
            <a:r>
              <a:rPr lang="zh-TW" altLang="zh-TW" dirty="0" smtClean="0"/>
              <a:t>的</a:t>
            </a:r>
            <a:r>
              <a:rPr lang="zh-TW" altLang="en-US" dirty="0" smtClean="0"/>
              <a:t>意義和目的</a:t>
            </a:r>
            <a:r>
              <a:rPr lang="zh-TW" altLang="zh-TW" dirty="0" smtClean="0"/>
              <a:t>是甚麼</a:t>
            </a:r>
            <a:r>
              <a:rPr lang="zh-TW" altLang="en-US" dirty="0" smtClean="0"/>
              <a:t>？</a:t>
            </a:r>
            <a:endParaRPr lang="zh-TW" altLang="zh-TW" dirty="0" smtClean="0"/>
          </a:p>
          <a:p>
            <a:r>
              <a:rPr lang="zh-TW" altLang="en-US" dirty="0" smtClean="0"/>
              <a:t>人生真正的滿足是甚麼？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94892-D751-45F1-920C-FFF3418B988B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有人說</a:t>
            </a:r>
            <a:r>
              <a:rPr kumimoji="0" lang="en-US" altLang="zh-TW" sz="1200" b="1" dirty="0" smtClean="0">
                <a:solidFill>
                  <a:srgbClr val="0070C0"/>
                </a:solidFill>
                <a:latin typeface="+mn-ea"/>
              </a:rPr>
              <a:t>...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在歷史的潮流裡，留下自己的大名，讓後人銘記或許有意義。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就如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亞歷山大，馬其頓的國王，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他英武有名，國富兵強，一生從來沒有打過敗仗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被認為是歷史上最成功的統帥之一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65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0" dirty="0" smtClean="0">
                <a:solidFill>
                  <a:srgbClr val="0070C0"/>
                </a:solidFill>
                <a:latin typeface="+mn-ea"/>
                <a:ea typeface="+mn-ea"/>
              </a:rPr>
              <a:t>又有人說</a:t>
            </a:r>
            <a:r>
              <a:rPr kumimoji="0" lang="en-US" altLang="zh-TW" sz="1200" b="0" dirty="0" smtClean="0">
                <a:solidFill>
                  <a:srgbClr val="0070C0"/>
                </a:solidFill>
                <a:latin typeface="+mn-ea"/>
              </a:rPr>
              <a:t>...</a:t>
            </a:r>
            <a:r>
              <a:rPr kumimoji="0" lang="zh-TW" altLang="en-US" sz="1200" b="0" dirty="0" smtClean="0">
                <a:solidFill>
                  <a:srgbClr val="0070C0"/>
                </a:solidFill>
                <a:latin typeface="+mn-ea"/>
                <a:ea typeface="+mn-ea"/>
              </a:rPr>
              <a:t>走在街頭，金裝名牌讓人稱羨，或許有意義。</a:t>
            </a:r>
            <a:endParaRPr kumimoji="0" lang="en-US" altLang="zh-TW" sz="1200" b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94892-D751-45F1-920C-FFF3418B988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0" dirty="0" smtClean="0">
                <a:solidFill>
                  <a:srgbClr val="0070C0"/>
                </a:solidFill>
                <a:latin typeface="+mn-ea"/>
                <a:ea typeface="+mn-ea"/>
              </a:rPr>
              <a:t>另有人覺得</a:t>
            </a:r>
            <a:r>
              <a:rPr kumimoji="0" lang="en-US" altLang="zh-TW" sz="1200" b="0" dirty="0" smtClean="0">
                <a:solidFill>
                  <a:srgbClr val="0070C0"/>
                </a:solidFill>
                <a:latin typeface="+mn-ea"/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0" dirty="0" smtClean="0">
                <a:solidFill>
                  <a:srgbClr val="0070C0"/>
                </a:solidFill>
                <a:latin typeface="+mn-ea"/>
                <a:ea typeface="+mn-ea"/>
              </a:rPr>
              <a:t>    刻苦銘心的默默付出，</a:t>
            </a:r>
            <a:endParaRPr kumimoji="0" lang="en-US" altLang="zh-TW" sz="1200" b="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0" dirty="0" smtClean="0">
                <a:solidFill>
                  <a:srgbClr val="0070C0"/>
                </a:solidFill>
                <a:latin typeface="+mn-ea"/>
                <a:ea typeface="+mn-ea"/>
              </a:rPr>
              <a:t>       不求回報，或許更有意義。</a:t>
            </a:r>
            <a:endParaRPr kumimoji="0" lang="en-US" altLang="zh-TW" sz="1200" b="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94892-D751-45F1-920C-FFF3418B988B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0" dirty="0" smtClean="0">
                <a:solidFill>
                  <a:srgbClr val="0070C0"/>
                </a:solidFill>
                <a:latin typeface="+mn-ea"/>
                <a:ea typeface="+mn-ea"/>
              </a:rPr>
              <a:t>到底人生的意義為何？</a:t>
            </a:r>
            <a:endParaRPr kumimoji="0" lang="en-US" altLang="zh-TW" sz="1200" b="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0" dirty="0" smtClean="0">
                <a:solidFill>
                  <a:srgbClr val="0070C0"/>
                </a:solidFill>
                <a:latin typeface="+mn-ea"/>
                <a:ea typeface="+mn-ea"/>
              </a:rPr>
              <a:t>    究竟甚麼是人生真正的滿足？</a:t>
            </a:r>
            <a:endParaRPr kumimoji="0" lang="en-US" altLang="zh-TW" sz="1200" b="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94892-D751-45F1-920C-FFF3418B988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聖經中有一段事例說到：</a:t>
            </a:r>
            <a:endParaRPr kumimoji="0" lang="en-US" altLang="zh-TW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有一天，主耶穌行了一個神蹟，用五餅二魚使五千人吃飽後。隔天，就有一班群眾圍繞在海邊尋找主耶穌，他們或許覺得，只要跟著主就不愁吃、不愁穿了。</a:t>
            </a:r>
            <a:endParaRPr kumimoji="0" lang="en-US" altLang="zh-TW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然而當他們找到了主， 主卻告訴他們：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  「不要為那必壞的食物勞力，要為那存到永遠生命的食物勞力。」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200" b="1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94892-D751-45F1-920C-FFF3418B988B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今天我們在世上所追求的一切都是必壞的食物；再美好的東西，一經過時間就朽壞了。好看的衣服你不必穿它，擺在那裏，就會慢慢的朽壞了；可口的食物你不必吃它，慢慢的也就腐壞了。就是名利、地位，最多也不過幾十年就過去了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然而人類卻一直受這些必壞的東西所欺騙，所以主說，不要為那必壞的食物勞力，要為那存到永遠生命的食物勞力。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94892-D751-45F1-920C-FFF3418B988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親愛的同學，我們不就像那一班群眾嗎？追求短暫、物質、必壞的東西、結果叫我們煩悶、愁苦、並且虛空。</a:t>
            </a:r>
            <a:endParaRPr kumimoji="0" lang="en-US" altLang="zh-TW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但感謝主，神今天要賜給我們的是永遠、屬靈、不朽壞的、神所賜的帶給我們喜樂、平安、以及真正的滿足。</a:t>
            </a:r>
            <a:endParaRPr kumimoji="0" lang="en-US" altLang="zh-TW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阿利路亞！神所要賜給我們的，就是祂永遠的生命</a:t>
            </a:r>
            <a:r>
              <a:rPr kumimoji="0" lang="zh-TW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endParaRPr kumimoji="0" lang="en-US" altLang="zh-TW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7069-42B3-4D2A-A0F2-3C50EA0669F5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" y="0"/>
            <a:ext cx="9144000" cy="6450051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505407" y="5206265"/>
            <a:ext cx="6827209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505407" y="4166828"/>
            <a:ext cx="6827209" cy="987183"/>
          </a:xfrm>
        </p:spPr>
        <p:txBody>
          <a:bodyPr>
            <a:noAutofit/>
          </a:bodyPr>
          <a:lstStyle>
            <a:lvl1pPr algn="ctr">
              <a:defRPr sz="4800" baseline="0"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9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5400000" algn="t" rotWithShape="0">
                    <a:schemeClr val="bg1">
                      <a:alpha val="56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单击此处添加您的标题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04067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85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27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 smtClean="0"/>
              <a:t>单击此处添加目录页标题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339634" y="1320031"/>
            <a:ext cx="7597684" cy="4340542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 smtClean="0"/>
              <a:t>单击此处添加目录条目</a:t>
            </a:r>
          </a:p>
        </p:txBody>
      </p:sp>
    </p:spTree>
    <p:extLst>
      <p:ext uri="{BB962C8B-B14F-4D97-AF65-F5344CB8AC3E}">
        <p14:creationId xmlns:p14="http://schemas.microsoft.com/office/powerpoint/2010/main" val="155681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A2DA-E586-4A8C-B92B-B510ECFC1B0D}" type="datetimeFigureOut">
              <a:rPr lang="zh-TW" altLang="en-US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DCC9-6544-49CA-BFBD-C09AE86388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4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44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1762034"/>
            <a:ext cx="5995988" cy="12350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72888" y="3067641"/>
            <a:ext cx="3198224" cy="42449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3775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49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44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40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8938E-9A3D-4384-BA69-AA7E69B4AD74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A73A5-2B56-4A76-80F2-121BBF6221B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01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90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87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4268" y="0"/>
            <a:ext cx="9148268" cy="6892142"/>
            <a:chOff x="-4268" y="0"/>
            <a:chExt cx="9148268" cy="6892142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26"/>
            <a:stretch/>
          </p:blipFill>
          <p:spPr>
            <a:xfrm>
              <a:off x="-4268" y="3881656"/>
              <a:ext cx="9144000" cy="3010486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0" y="0"/>
              <a:ext cx="9144000" cy="6093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29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905370"/>
            <a:ext cx="9144000" cy="59918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339634" y="1018587"/>
            <a:ext cx="8361986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B1C290-89B2-4426-87F8-0AF980EBA34C}" type="datetimeFigureOut">
              <a:rPr lang="zh-TW" altLang="en-US" smtClean="0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309C1C-B71A-4AF2-858E-B1A081AB352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50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357188" indent="-271463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3">
            <a:lumMod val="75000"/>
          </a:schemeClr>
        </a:buClr>
        <a:buSzPct val="60000"/>
        <a:buFont typeface="Wingdings" panose="05000000000000000000" pitchFamily="2" charset="2"/>
        <a:buChar char="l"/>
        <a:defRPr sz="2000" kern="1200" baseline="0">
          <a:solidFill>
            <a:schemeClr val="accent1">
              <a:lumMod val="50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188" indent="-357188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761" y="903261"/>
            <a:ext cx="4498848" cy="600164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一  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我們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在喫生命的糧─</a:t>
            </a:r>
            <a:endParaRPr lang="en-US" altLang="zh-TW" sz="32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pPr lvl="1"/>
            <a:r>
              <a:rPr lang="en-US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神的席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為人擺設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；</a:t>
            </a:r>
            <a:endParaRPr lang="en-US" altLang="zh-TW" sz="32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pPr lvl="1"/>
            <a:r>
              <a:rPr lang="en-US" altLang="zh-TW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喫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了這糧，主曾明說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，</a:t>
            </a:r>
            <a:endParaRPr lang="en-US" altLang="zh-TW" sz="32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pPr lvl="1"/>
            <a:r>
              <a:rPr lang="en-US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就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永遠永遠不再餓</a:t>
            </a:r>
            <a:r>
              <a:rPr lang="zh-TW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pPr lvl="1"/>
            <a:endParaRPr lang="en-US" altLang="zh-TW" sz="32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pPr lvl="1"/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難道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永遠不再餓？</a:t>
            </a:r>
          </a:p>
          <a:p>
            <a:pPr lvl="1"/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是！永遠不再餓！</a:t>
            </a:r>
          </a:p>
          <a:p>
            <a:pPr lvl="1"/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難道永遠不再餓？</a:t>
            </a:r>
          </a:p>
          <a:p>
            <a:pPr lvl="1"/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是！永遠不再餓！        </a:t>
            </a:r>
          </a:p>
          <a:p>
            <a:pPr lvl="1"/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喫了這糧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，</a:t>
            </a:r>
            <a:endParaRPr lang="en-US" altLang="zh-TW" sz="32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pPr lvl="1"/>
            <a:r>
              <a:rPr lang="en-US" altLang="zh-TW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主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曾明說，</a:t>
            </a:r>
          </a:p>
          <a:p>
            <a:pPr lvl="1"/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就永遠永遠不再餓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！</a:t>
            </a:r>
            <a:endParaRPr lang="zh-TW" altLang="en-US" sz="32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950" y="44450"/>
            <a:ext cx="9036050" cy="938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500" b="1" i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r>
              <a:rPr kumimoji="0" lang="zh-TW" altLang="en-US" sz="5500" b="1" i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詩歌歡唱</a:t>
            </a:r>
            <a:r>
              <a:rPr kumimoji="0" lang="en-US" altLang="zh-TW" sz="5500" b="1" i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 </a:t>
            </a:r>
            <a:r>
              <a:rPr kumimoji="0" lang="zh-TW" altLang="en-US" sz="5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+mj-ea"/>
                <a:ea typeface="+mj-ea"/>
              </a:rPr>
              <a:t>    </a:t>
            </a:r>
            <a:r>
              <a:rPr kumimoji="0" lang="zh-TW" altLang="en-US" sz="2500" b="1" dirty="0">
                <a:solidFill>
                  <a:schemeClr val="bg1"/>
                </a:solidFill>
                <a:latin typeface="+mj-ea"/>
                <a:ea typeface="+mj-ea"/>
              </a:rPr>
              <a:t>補充</a:t>
            </a:r>
            <a:r>
              <a:rPr kumimoji="0" lang="zh-TW" altLang="en-US" sz="2500" b="1" dirty="0" smtClean="0">
                <a:solidFill>
                  <a:schemeClr val="bg1"/>
                </a:solidFill>
                <a:latin typeface="+mj-ea"/>
                <a:ea typeface="+mj-ea"/>
              </a:rPr>
              <a:t>本</a:t>
            </a:r>
            <a:r>
              <a:rPr kumimoji="0" lang="en-US" altLang="zh-TW" sz="2500" b="1" dirty="0" smtClean="0">
                <a:solidFill>
                  <a:schemeClr val="bg1"/>
                </a:solidFill>
                <a:latin typeface="+mj-ea"/>
                <a:ea typeface="+mj-ea"/>
              </a:rPr>
              <a:t>218</a:t>
            </a:r>
            <a:r>
              <a:rPr kumimoji="0" lang="zh-TW" altLang="en-US" sz="2500" b="1" dirty="0" smtClean="0">
                <a:solidFill>
                  <a:schemeClr val="bg1"/>
                </a:solidFill>
                <a:latin typeface="+mj-ea"/>
                <a:ea typeface="+mj-ea"/>
              </a:rPr>
              <a:t>首</a:t>
            </a:r>
            <a:endParaRPr kumimoji="0" lang="zh-TW" altLang="en-US" sz="25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9548" y="949230"/>
            <a:ext cx="4464451" cy="600164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二  我們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在喝生命的水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，</a:t>
            </a:r>
            <a:endParaRPr lang="en-US" altLang="zh-TW" sz="32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  活水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湧出如同江河！</a:t>
            </a:r>
          </a:p>
          <a:p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喝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了這水，主曾明說，</a:t>
            </a:r>
          </a:p>
          <a:p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就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永遠永遠不再渴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！</a:t>
            </a:r>
            <a:endParaRPr lang="en-US" altLang="zh-TW" sz="32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endParaRPr lang="en-US" altLang="zh-TW" sz="32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  難道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永遠不再渴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？</a:t>
            </a:r>
            <a:endParaRPr lang="en-US" altLang="zh-TW" sz="32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r>
              <a:rPr lang="en-US" altLang="zh-TW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是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！永遠不再渴！ </a:t>
            </a:r>
          </a:p>
          <a:p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難道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永遠不再渴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？</a:t>
            </a:r>
            <a:endParaRPr lang="en-US" altLang="zh-TW" sz="32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r>
              <a:rPr lang="en-US" altLang="zh-TW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是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！永遠不再渴！</a:t>
            </a:r>
            <a:b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</a:b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喝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了這水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，</a:t>
            </a:r>
            <a:endParaRPr lang="en-US" altLang="zh-TW" sz="32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r>
              <a:rPr lang="en-US" altLang="zh-TW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主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曾明說，</a:t>
            </a:r>
          </a:p>
          <a:p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就</a:t>
            </a:r>
            <a:r>
              <a:rPr lang="zh-TW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永遠永遠不再渴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！</a:t>
            </a:r>
            <a:endParaRPr lang="zh-TW" altLang="en-US" sz="32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Hans\Desktop\1-13043012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640" y="-216024"/>
            <a:ext cx="11477465" cy="7173416"/>
          </a:xfrm>
          <a:prstGeom prst="rect">
            <a:avLst/>
          </a:prstGeom>
          <a:noFill/>
        </p:spPr>
      </p:pic>
      <p:pic>
        <p:nvPicPr>
          <p:cNvPr id="21521" name="Picture 17" descr="C:\Documents and Settings\Administrator\桌面\images (5)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84584" y="2348880"/>
            <a:ext cx="7056784" cy="5040560"/>
          </a:xfrm>
          <a:prstGeom prst="rtTriangle">
            <a:avLst/>
          </a:prstGeom>
          <a:noFill/>
          <a:effectLst>
            <a:softEdge rad="635000"/>
          </a:effectLst>
        </p:spPr>
      </p:pic>
      <p:pic>
        <p:nvPicPr>
          <p:cNvPr id="21523" name="Picture 19" descr="C:\Documents and Settings\Administrator\桌面\37733D5C671CC6C352EFF2E8EF5E03AC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945" b="4815"/>
          <a:stretch>
            <a:fillRect/>
          </a:stretch>
        </p:blipFill>
        <p:spPr bwMode="auto">
          <a:xfrm>
            <a:off x="5580112" y="-675456"/>
            <a:ext cx="4320480" cy="389880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文字方塊 1"/>
          <p:cNvSpPr txBox="1"/>
          <p:nvPr/>
        </p:nvSpPr>
        <p:spPr>
          <a:xfrm>
            <a:off x="827088" y="404813"/>
            <a:ext cx="36020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 smtClean="0">
                <a:solidFill>
                  <a:srgbClr val="000000"/>
                </a:solidFill>
                <a:latin typeface="+mj-ea"/>
                <a:ea typeface="+mj-ea"/>
              </a:rPr>
              <a:t>人所追求</a:t>
            </a:r>
            <a:endParaRPr kumimoji="0" lang="en-US" altLang="zh-TW" sz="6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19700" y="396875"/>
            <a:ext cx="35639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神所賜給</a:t>
            </a:r>
            <a:endParaRPr kumimoji="0" lang="en-US" altLang="zh-TW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803775" y="404664"/>
            <a:ext cx="0" cy="5832648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65338" y="3081338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必壞</a:t>
            </a:r>
            <a:endParaRPr kumimoji="0" lang="en-US" altLang="zh-TW" sz="4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66467" y="1484313"/>
            <a:ext cx="1210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短暫</a:t>
            </a:r>
            <a:endParaRPr kumimoji="0" lang="en-US" altLang="zh-TW" sz="4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50592" y="5457825"/>
            <a:ext cx="1210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虛空</a:t>
            </a:r>
            <a:endParaRPr kumimoji="0" lang="en-US" altLang="zh-TW" sz="40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43663" y="5529287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滿足</a:t>
            </a:r>
            <a:endParaRPr kumimoji="0" lang="zh-TW" altLang="en-US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43205" y="1484313"/>
            <a:ext cx="1210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永遠</a:t>
            </a:r>
            <a:endParaRPr kumimoji="0" lang="en-US" altLang="zh-TW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443663" y="3153162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ndara" pitchFamily="34" charset="0"/>
                <a:ea typeface="標楷體" pitchFamily="65" charset="-120"/>
              </a:rPr>
              <a:t>不朽</a:t>
            </a:r>
            <a:endParaRPr kumimoji="0" lang="zh-TW" altLang="en-US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51387" y="3873500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煩悶</a:t>
            </a:r>
            <a:endParaRPr kumimoji="0" lang="en-US" altLang="zh-TW" sz="4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51387" y="2290763"/>
            <a:ext cx="1210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物質</a:t>
            </a:r>
            <a:endParaRPr kumimoji="0" lang="en-US" altLang="zh-TW" sz="4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51050" y="4665663"/>
            <a:ext cx="121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愁苦</a:t>
            </a:r>
            <a:endParaRPr kumimoji="0" lang="en-US" altLang="zh-TW" sz="4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43663" y="4737199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平安</a:t>
            </a:r>
            <a:endParaRPr kumimoji="0" lang="zh-TW" altLang="en-US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443663" y="2361074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屬靈</a:t>
            </a:r>
            <a:endParaRPr kumimoji="0" lang="zh-TW" altLang="en-US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443663" y="3945250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ndara" pitchFamily="34" charset="0"/>
                <a:ea typeface="標楷體" pitchFamily="65" charset="-120"/>
              </a:rPr>
              <a:t>喜樂</a:t>
            </a:r>
            <a:endParaRPr kumimoji="0" lang="zh-TW" altLang="en-US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ndara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124744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我就是生命的糧，到我這裡來的，必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永遠不餓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；信入我的，必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永遠不渴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   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6:35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7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Hans\Desktop\1-130430122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216024"/>
            <a:ext cx="11477465" cy="7173416"/>
          </a:xfrm>
          <a:prstGeom prst="rect">
            <a:avLst/>
          </a:prstGeom>
          <a:noFill/>
        </p:spPr>
      </p:pic>
      <p:sp>
        <p:nvSpPr>
          <p:cNvPr id="4" name="橢圓 3"/>
          <p:cNvSpPr/>
          <p:nvPr/>
        </p:nvSpPr>
        <p:spPr>
          <a:xfrm>
            <a:off x="6920951" y="3501008"/>
            <a:ext cx="1944216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236296" y="3789040"/>
            <a:ext cx="1340839" cy="134083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647239" y="4149080"/>
            <a:ext cx="569856" cy="5698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995936" y="1124744"/>
            <a:ext cx="1728192" cy="181460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神</a:t>
            </a:r>
            <a:endParaRPr lang="zh-TW" altLang="en-US" sz="8000" b="1" dirty="0">
              <a:solidFill>
                <a:schemeClr val="accent6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4572000" y="3068960"/>
            <a:ext cx="432048" cy="7344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 descr="人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0" b="100000" l="7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3949" y="3861048"/>
            <a:ext cx="1742594" cy="251756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211960" y="42210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682F"/>
                </a:solidFill>
                <a:latin typeface="微軟正黑體" pitchFamily="34" charset="-120"/>
                <a:ea typeface="微軟正黑體" pitchFamily="34" charset="-120"/>
              </a:rPr>
              <a:t>耶穌</a:t>
            </a:r>
            <a:endParaRPr lang="zh-TW" altLang="en-US" sz="5400" b="1" dirty="0">
              <a:solidFill>
                <a:srgbClr val="00682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1691680" y="4941168"/>
            <a:ext cx="2442650" cy="1095122"/>
          </a:xfrm>
          <a:prstGeom prst="rightArrow">
            <a:avLst/>
          </a:prstGeom>
          <a:solidFill>
            <a:srgbClr val="B2D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人的生活</a:t>
            </a:r>
            <a:endParaRPr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 rot="17444245">
            <a:off x="3822642" y="4853457"/>
            <a:ext cx="441993" cy="242654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十字架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1844824"/>
            <a:ext cx="1224136" cy="1843968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4427984" y="17728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釘死</a:t>
            </a:r>
            <a:endParaRPr lang="zh-TW" altLang="en-US" sz="32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347864" y="371703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流出寶血</a:t>
            </a:r>
            <a:endParaRPr lang="en-US" altLang="zh-TW" sz="3200" b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洗淨罪</a:t>
            </a:r>
            <a:endParaRPr lang="zh-TW" altLang="en-US" sz="32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向右箭號 16"/>
          <p:cNvSpPr/>
          <p:nvPr/>
        </p:nvSpPr>
        <p:spPr>
          <a:xfrm rot="3627405">
            <a:off x="4617189" y="4665984"/>
            <a:ext cx="734295" cy="242654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埋葬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8024" y="5301208"/>
            <a:ext cx="1728392" cy="606792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5220072" y="53732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埋葬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向右箭號 19"/>
          <p:cNvSpPr/>
          <p:nvPr/>
        </p:nvSpPr>
        <p:spPr>
          <a:xfrm rot="16826801">
            <a:off x="4745770" y="3613391"/>
            <a:ext cx="2842462" cy="376591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508103" y="345325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復    活</a:t>
            </a:r>
            <a:endParaRPr lang="zh-TW" altLang="en-US" sz="3200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940152" y="1628800"/>
            <a:ext cx="28803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賜生命的靈</a:t>
            </a:r>
            <a:endParaRPr lang="zh-TW" altLang="en-US" sz="4000" b="1" dirty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向右箭號 22"/>
          <p:cNvSpPr/>
          <p:nvPr/>
        </p:nvSpPr>
        <p:spPr>
          <a:xfrm rot="4497718">
            <a:off x="6756095" y="3439013"/>
            <a:ext cx="1903286" cy="315858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83568" y="262389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神如何將祂永遠的生命賜給我們呢？</a:t>
            </a:r>
            <a:endParaRPr kumimoji="0" lang="en-US" altLang="zh-TW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39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35 0 " pathEditMode="relative" ptsTypes="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35 0 " pathEditMode="relative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35 0 " pathEditMode="relative" ptsTypes="AA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35434 -0.0062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/>
      <p:bldP spid="11" grpId="1"/>
      <p:bldP spid="12" grpId="0" animBg="1"/>
      <p:bldP spid="13" grpId="0" animBg="1"/>
      <p:bldP spid="15" grpId="0"/>
      <p:bldP spid="17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1520" y="1052736"/>
            <a:ext cx="864096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  <a:ea typeface="標楷體" pitchFamily="65" charset="-120"/>
              </a:rPr>
              <a:t>約</a:t>
            </a:r>
            <a:r>
              <a:rPr kumimoji="0" lang="en-US" altLang="zh-TW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  <a:ea typeface="標楷體" pitchFamily="65" charset="-120"/>
              </a:rPr>
              <a:t>3:16</a:t>
            </a:r>
            <a:endParaRPr kumimoji="0" lang="en-US" altLang="zh-TW" sz="30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神愛世人，甚至將祂的獨生子賜給他們，叫一切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信入祂的</a:t>
            </a:r>
            <a:r>
              <a:rPr kumimoji="0" lang="zh-TW" altLang="en-US" sz="3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，不至滅亡，反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得永遠的生命</a:t>
            </a:r>
            <a:r>
              <a:rPr kumimoji="0" lang="zh-TW" altLang="en-US" sz="3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6538" y="404664"/>
            <a:ext cx="40959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000" b="1" dirty="0" smtClean="0">
                <a:ln>
                  <a:solidFill>
                    <a:srgbClr val="00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現在</a:t>
            </a:r>
            <a:r>
              <a:rPr kumimoji="0" lang="zh-TW" altLang="en-US" sz="30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我們該作什麼呢</a:t>
            </a:r>
            <a:r>
              <a:rPr kumimoji="0" lang="en-US" altLang="zh-TW" sz="30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kumimoji="0" lang="zh-TW" altLang="en-US" sz="3000" b="1" dirty="0">
              <a:ln>
                <a:solidFill>
                  <a:srgbClr val="0066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1520" y="3501008"/>
            <a:ext cx="864096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  <a:ea typeface="標楷體" pitchFamily="65" charset="-120"/>
              </a:rPr>
              <a:t>約</a:t>
            </a:r>
            <a:r>
              <a:rPr kumimoji="0" lang="en-US" altLang="zh-TW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  <a:ea typeface="標楷體" pitchFamily="65" charset="-120"/>
              </a:rPr>
              <a:t>1:12</a:t>
            </a:r>
            <a:endParaRPr kumimoji="0" lang="en-US" altLang="zh-TW" sz="30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ndara" pitchFamily="34" charset="0"/>
              <a:ea typeface="標楷體" pitchFamily="65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凡</a:t>
            </a:r>
            <a:r>
              <a:rPr kumimoji="0" lang="zh-TW" altLang="en-US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接受</a:t>
            </a:r>
            <a:r>
              <a:rPr kumimoji="0" lang="zh-TW" altLang="en-US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祂的，就是</a:t>
            </a:r>
            <a:r>
              <a:rPr kumimoji="0" lang="zh-TW" altLang="en-US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信入</a:t>
            </a:r>
            <a:r>
              <a:rPr kumimoji="0" lang="zh-TW" altLang="en-US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祂名的人，祂就賜他們權柄，成為神的兒女。</a:t>
            </a:r>
            <a:endParaRPr kumimoji="0" lang="zh-TW" altLang="en-US" sz="30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1520" y="1052736"/>
            <a:ext cx="864096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 smtClean="0">
                <a:ln>
                  <a:solidFill>
                    <a:srgbClr val="92D050"/>
                  </a:solidFill>
                </a:ln>
                <a:latin typeface="Candara" pitchFamily="34" charset="0"/>
                <a:ea typeface="標楷體" pitchFamily="65" charset="-120"/>
              </a:rPr>
              <a:t>可</a:t>
            </a:r>
            <a:r>
              <a:rPr kumimoji="0" lang="en-US" altLang="zh-TW" sz="3000" b="1" dirty="0" smtClean="0">
                <a:ln>
                  <a:solidFill>
                    <a:srgbClr val="92D050"/>
                  </a:solidFill>
                </a:ln>
                <a:latin typeface="Candara" pitchFamily="34" charset="0"/>
                <a:ea typeface="標楷體" pitchFamily="65" charset="-120"/>
              </a:rPr>
              <a:t>16:16</a:t>
            </a:r>
            <a:endParaRPr kumimoji="0" lang="en-US" altLang="zh-TW" sz="3000" b="1" dirty="0">
              <a:ln>
                <a:solidFill>
                  <a:srgbClr val="92D050"/>
                </a:solidFill>
              </a:ln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</a:t>
            </a:r>
            <a:r>
              <a:rPr kumimoji="0" lang="zh-TW" altLang="en-US" sz="3000" b="1" dirty="0" smtClean="0">
                <a:ln>
                  <a:solidFill>
                    <a:srgbClr val="92D050"/>
                  </a:solidFill>
                </a:ln>
                <a:latin typeface="+mj-ea"/>
                <a:ea typeface="+mj-ea"/>
              </a:rPr>
              <a:t>而</a:t>
            </a:r>
            <a:r>
              <a:rPr kumimoji="0" lang="zh-TW" altLang="en-US" sz="4000" b="1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受浸</a:t>
            </a:r>
            <a:r>
              <a:rPr kumimoji="0" lang="zh-TW" altLang="en-US" sz="3000" b="1" dirty="0" smtClean="0">
                <a:ln>
                  <a:solidFill>
                    <a:srgbClr val="92D050"/>
                  </a:solidFill>
                </a:ln>
                <a:latin typeface="+mj-ea"/>
                <a:ea typeface="+mj-ea"/>
              </a:rPr>
              <a:t>的必然得救。</a:t>
            </a:r>
            <a:endParaRPr kumimoji="0" lang="zh-TW" altLang="en-US" sz="3000" b="1" dirty="0">
              <a:ln>
                <a:solidFill>
                  <a:srgbClr val="92D050"/>
                </a:solidFill>
              </a:ln>
              <a:latin typeface="+mj-ea"/>
              <a:ea typeface="+mj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1520" y="2750432"/>
            <a:ext cx="864096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 smtClean="0">
                <a:ln>
                  <a:solidFill>
                    <a:srgbClr val="92D050"/>
                  </a:solidFill>
                </a:ln>
                <a:latin typeface="+mj-ea"/>
                <a:ea typeface="+mj-ea"/>
              </a:rPr>
              <a:t>受浸是</a:t>
            </a:r>
            <a:r>
              <a:rPr kumimoji="0" lang="en-US" altLang="zh-TW" sz="3000" b="1" dirty="0" smtClean="0">
                <a:ln>
                  <a:solidFill>
                    <a:srgbClr val="92D050"/>
                  </a:solidFill>
                </a:ln>
                <a:latin typeface="+mj-ea"/>
                <a:ea typeface="+mj-ea"/>
              </a:rPr>
              <a:t>...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在人面前作見證</a:t>
            </a:r>
            <a:r>
              <a:rPr kumimoji="0" lang="zh-TW" altLang="en-US" sz="3000" b="1" dirty="0" smtClean="0">
                <a:ln>
                  <a:solidFill>
                    <a:srgbClr val="92D050"/>
                  </a:solidFill>
                </a:ln>
                <a:latin typeface="+mj-ea"/>
                <a:ea typeface="+mj-ea"/>
              </a:rPr>
              <a:t>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 smtClean="0">
                <a:ln>
                  <a:solidFill>
                    <a:srgbClr val="92D050"/>
                  </a:solidFill>
                </a:ln>
                <a:latin typeface="+mj-ea"/>
                <a:ea typeface="+mj-ea"/>
              </a:rPr>
              <a:t>          也是一個</a:t>
            </a:r>
            <a:r>
              <a:rPr kumimoji="0" lang="zh-TW" altLang="en-US" sz="4000" b="1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神聖的遷移</a:t>
            </a:r>
            <a:r>
              <a:rPr kumimoji="0" lang="zh-TW" altLang="en-US" sz="3000" b="1" dirty="0" smtClean="0">
                <a:ln>
                  <a:solidFill>
                    <a:srgbClr val="92D050"/>
                  </a:solidFill>
                </a:ln>
                <a:latin typeface="+mj-ea"/>
                <a:ea typeface="+mj-ea"/>
              </a:rPr>
              <a:t>。</a:t>
            </a:r>
            <a:endParaRPr kumimoji="0" lang="en-US" altLang="zh-TW" sz="3000" b="1" dirty="0" smtClean="0">
              <a:ln>
                <a:solidFill>
                  <a:srgbClr val="92D050"/>
                </a:solidFill>
              </a:ln>
              <a:latin typeface="+mj-ea"/>
              <a:ea typeface="+mj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36538" y="404664"/>
            <a:ext cx="40959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000" b="1" dirty="0" smtClean="0">
                <a:ln>
                  <a:solidFill>
                    <a:srgbClr val="00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現在</a:t>
            </a:r>
            <a:r>
              <a:rPr kumimoji="0" lang="zh-TW" altLang="en-US" sz="30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我們該作什麼呢</a:t>
            </a:r>
            <a:r>
              <a:rPr kumimoji="0" lang="en-US" altLang="zh-TW" sz="30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kumimoji="0" lang="zh-TW" altLang="en-US" sz="3000" b="1" dirty="0">
              <a:ln>
                <a:solidFill>
                  <a:srgbClr val="0066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1772816"/>
            <a:ext cx="5112568" cy="1143000"/>
          </a:xfrm>
          <a:noFill/>
          <a:ln/>
        </p:spPr>
        <p:txBody>
          <a:bodyPr>
            <a:noAutofit/>
          </a:bodyPr>
          <a:lstStyle/>
          <a:p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現在就可以受浸了！</a:t>
            </a:r>
            <a:endParaRPr lang="zh-TW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98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7824" y="3645024"/>
            <a:ext cx="5112568" cy="1587748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9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bg1"/>
                    </a:gs>
                    <a:gs pos="100000">
                      <a:schemeClr val="accent6">
                        <a:lumMod val="12000"/>
                        <a:lumOff val="8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存到永遠</a:t>
            </a:r>
            <a:endParaRPr lang="zh-TW" altLang="en-US" sz="9600" b="1" i="1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accent6">
                      <a:lumMod val="12000"/>
                      <a:lumOff val="88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08520" y="764704"/>
            <a:ext cx="943304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0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你</a:t>
            </a:r>
            <a:r>
              <a:rPr kumimoji="0" lang="en-US" altLang="zh-TW" sz="3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有否想</a:t>
            </a:r>
            <a:r>
              <a:rPr kumimoji="0" lang="zh-TW" altLang="en-US" sz="36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過人活著</a:t>
            </a:r>
            <a:r>
              <a:rPr kumimoji="0" lang="zh-TW" altLang="zh-TW" sz="36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的</a:t>
            </a:r>
            <a:r>
              <a:rPr kumimoji="0" lang="zh-TW" altLang="en-US" sz="36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意義和目的</a:t>
            </a:r>
            <a:r>
              <a:rPr kumimoji="0" lang="zh-TW" altLang="zh-TW" sz="36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是甚麼</a:t>
            </a:r>
            <a:r>
              <a:rPr kumimoji="0" lang="en-US" altLang="zh-TW" sz="36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             人生</a:t>
            </a:r>
            <a:r>
              <a:rPr kumimoji="0" lang="zh-TW" alt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真正的滿足</a:t>
            </a:r>
            <a:r>
              <a:rPr kumimoji="0" lang="zh-TW" altLang="en-US" sz="36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為何？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704" y="0"/>
            <a:ext cx="10765704" cy="68716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1124744"/>
            <a:ext cx="4413176" cy="936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馬其頓國王</a:t>
            </a:r>
            <a:r>
              <a:rPr lang="en-US" altLang="zh-TW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亞歷山大</a:t>
            </a:r>
            <a:r>
              <a:rPr lang="en-US" altLang="zh-TW" sz="6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西元</a:t>
            </a:r>
            <a:r>
              <a:rPr lang="zh-TW" alt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前</a:t>
            </a:r>
            <a:r>
              <a:rPr lang="en-US" altLang="zh-TW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356</a:t>
            </a:r>
            <a:r>
              <a:rPr lang="zh-TW" alt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年</a:t>
            </a:r>
            <a:r>
              <a:rPr lang="zh-TW" altLang="zh-TW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～</a:t>
            </a:r>
            <a:r>
              <a:rPr lang="en-US" altLang="zh-TW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323</a:t>
            </a:r>
            <a:r>
              <a:rPr lang="zh-TW" alt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年</a:t>
            </a:r>
            <a:r>
              <a:rPr lang="en-US" altLang="zh-TW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chemeClr val="tx2">
                  <a:lumMod val="95000"/>
                  <a:lumOff val="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180528" y="3933056"/>
            <a:ext cx="871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有人說</a:t>
            </a:r>
            <a:r>
              <a:rPr kumimoji="0" lang="en-US" altLang="zh-TW" sz="3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  在歷史的潮流裡，留下自己的大名，</a:t>
            </a:r>
            <a:endParaRPr kumimoji="0" lang="en-US" altLang="zh-TW" sz="3600" b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               讓後人銘記或許有意義。</a:t>
            </a:r>
            <a:endParaRPr kumimoji="0" lang="en-US" altLang="zh-TW" sz="3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1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ns\Desktop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27384"/>
            <a:ext cx="10332132" cy="688808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827584" y="4725144"/>
            <a:ext cx="871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又有人說</a:t>
            </a:r>
            <a:r>
              <a:rPr kumimoji="0" lang="en-US" altLang="zh-TW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   走在街頭，金裝名牌讓人稱羨，</a:t>
            </a:r>
            <a:endParaRPr kumimoji="0" lang="en-US" altLang="zh-TW" sz="36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                      或許有意義。</a:t>
            </a:r>
            <a:endParaRPr kumimoji="0" lang="en-US" altLang="zh-TW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ans\Desktop\11041412131310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263787"/>
            <a:ext cx="10209485" cy="7221179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720080" y="4725144"/>
            <a:ext cx="96125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另有人覺得</a:t>
            </a:r>
            <a:r>
              <a:rPr kumimoji="0"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   刻苦銘心的默默付出，</a:t>
            </a:r>
            <a:endParaRPr kumimoji="0" lang="en-US" altLang="zh-TW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      不求回報，或許更有意義。</a:t>
            </a:r>
            <a:endParaRPr kumimoji="0" lang="en-US" altLang="zh-TW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20080" y="5203066"/>
            <a:ext cx="9612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rgbClr val="0070C0"/>
                </a:solidFill>
                <a:latin typeface="+mn-ea"/>
                <a:ea typeface="+mn-ea"/>
              </a:rPr>
              <a:t>到底人生的意義為何？</a:t>
            </a:r>
            <a:endParaRPr kumimoji="0" lang="en-US" altLang="zh-TW" sz="36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rgbClr val="0070C0"/>
                </a:solidFill>
                <a:latin typeface="+mn-ea"/>
                <a:ea typeface="+mn-ea"/>
              </a:rPr>
              <a:t>    究竟甚麼是人生真正的滿足？</a:t>
            </a:r>
            <a:endParaRPr kumimoji="0" lang="en-US" altLang="zh-TW" sz="36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0"/>
            <a:ext cx="92267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63983" y="4365104"/>
            <a:ext cx="4680520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tx2">
                <a:lumMod val="75000"/>
                <a:lumOff val="2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chemeClr val="bg1"/>
                </a:solidFill>
                <a:latin typeface="+mn-ea"/>
                <a:ea typeface="+mn-ea"/>
              </a:rPr>
              <a:t>不要為那必壞的食物勞力</a:t>
            </a:r>
            <a:r>
              <a:rPr kumimoji="0" lang="zh-TW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，要</a:t>
            </a:r>
            <a:r>
              <a:rPr kumimoji="0" lang="zh-TW" altLang="en-US" sz="3200" b="1" dirty="0">
                <a:solidFill>
                  <a:schemeClr val="bg1"/>
                </a:solidFill>
                <a:latin typeface="+mn-ea"/>
                <a:ea typeface="+mn-ea"/>
              </a:rPr>
              <a:t>為那</a:t>
            </a:r>
            <a:r>
              <a:rPr kumimoji="0" lang="zh-TW" altLang="en-US" sz="4400" b="1" dirty="0">
                <a:solidFill>
                  <a:srgbClr val="FFFF00"/>
                </a:solidFill>
                <a:latin typeface="+mn-ea"/>
                <a:ea typeface="+mn-ea"/>
              </a:rPr>
              <a:t>存到永遠</a:t>
            </a:r>
            <a:r>
              <a:rPr kumimoji="0" lang="zh-TW" altLang="en-US" sz="3200" b="1" dirty="0">
                <a:solidFill>
                  <a:schemeClr val="bg1"/>
                </a:solidFill>
                <a:latin typeface="+mn-ea"/>
                <a:ea typeface="+mn-ea"/>
              </a:rPr>
              <a:t>生命的食物勞力</a:t>
            </a:r>
            <a:r>
              <a:rPr kumimoji="0" lang="zh-TW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。       </a:t>
            </a:r>
            <a:r>
              <a:rPr kumimoji="0" lang="zh-TW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約</a:t>
            </a:r>
            <a:r>
              <a:rPr kumimoji="0" lang="en-US" altLang="zh-TW" sz="2400" b="1" dirty="0" smtClean="0">
                <a:solidFill>
                  <a:schemeClr val="bg1"/>
                </a:solidFill>
                <a:latin typeface="+mn-ea"/>
                <a:ea typeface="+mn-ea"/>
              </a:rPr>
              <a:t>6:27</a:t>
            </a:r>
            <a:endParaRPr lang="zh-TW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0496" y="404664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必壞的食物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五邊形 2"/>
          <p:cNvSpPr/>
          <p:nvPr/>
        </p:nvSpPr>
        <p:spPr>
          <a:xfrm>
            <a:off x="2385231" y="3068960"/>
            <a:ext cx="4326401" cy="936104"/>
          </a:xfrm>
          <a:prstGeom prst="homePlate">
            <a:avLst/>
          </a:prstGeom>
          <a:gradFill flip="none" rotWithShape="1">
            <a:gsLst>
              <a:gs pos="20000">
                <a:srgbClr val="002060"/>
              </a:gs>
              <a:gs pos="2333">
                <a:srgbClr val="0070C0"/>
              </a:gs>
              <a:gs pos="90000">
                <a:schemeClr val="bg1"/>
              </a:gs>
              <a:gs pos="49000">
                <a:schemeClr val="tx1"/>
              </a:gs>
              <a:gs pos="80000">
                <a:srgbClr val="002060">
                  <a:tint val="44500"/>
                  <a:satMod val="160000"/>
                </a:srgbClr>
              </a:gs>
              <a:gs pos="99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/>
              <a:t>時間</a:t>
            </a:r>
            <a:endParaRPr lang="zh-TW" alt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25" b="99125" l="9944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20660" r="11636"/>
          <a:stretch/>
        </p:blipFill>
        <p:spPr bwMode="auto">
          <a:xfrm>
            <a:off x="0" y="1656151"/>
            <a:ext cx="2664296" cy="3761722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25" b="99125" l="9944" r="89869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20660" r="11636"/>
          <a:stretch/>
        </p:blipFill>
        <p:spPr bwMode="auto">
          <a:xfrm>
            <a:off x="6462512" y="1656151"/>
            <a:ext cx="2664296" cy="376172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/>
          <a:stretch/>
        </p:blipFill>
        <p:spPr bwMode="auto">
          <a:xfrm>
            <a:off x="67401" y="2130458"/>
            <a:ext cx="2317830" cy="281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72" y="2348880"/>
            <a:ext cx="229677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02255" y="5589240"/>
            <a:ext cx="5946529" cy="1077218"/>
          </a:xfrm>
          <a:prstGeom prst="rect">
            <a:avLst/>
          </a:prstGeom>
          <a:noFill/>
          <a:ln>
            <a:noFill/>
          </a:ln>
          <a:effectLst>
            <a:glow rad="101600">
              <a:schemeClr val="tx2">
                <a:lumMod val="75000"/>
                <a:lumOff val="2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6600"/>
                </a:solidFill>
                <a:latin typeface="+mn-ea"/>
                <a:ea typeface="+mn-ea"/>
              </a:rPr>
              <a:t>不要為那必壞的食物勞力</a:t>
            </a:r>
            <a:r>
              <a:rPr kumimoji="0" lang="zh-TW" altLang="en-US" sz="3200" b="1" dirty="0" smtClean="0">
                <a:solidFill>
                  <a:srgbClr val="006600"/>
                </a:solidFill>
                <a:latin typeface="+mn-ea"/>
                <a:ea typeface="+mn-ea"/>
              </a:rPr>
              <a:t>，</a:t>
            </a:r>
            <a:endParaRPr kumimoji="0" lang="en-US" altLang="zh-TW" sz="3200" b="1" dirty="0" smtClean="0">
              <a:solidFill>
                <a:srgbClr val="006600"/>
              </a:solidFill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rgbClr val="006600"/>
                </a:solidFill>
                <a:latin typeface="+mn-ea"/>
                <a:ea typeface="+mn-ea"/>
              </a:rPr>
              <a:t>要</a:t>
            </a:r>
            <a:r>
              <a:rPr kumimoji="0" lang="zh-TW" altLang="en-US" sz="3200" b="1" dirty="0">
                <a:solidFill>
                  <a:srgbClr val="006600"/>
                </a:solidFill>
                <a:latin typeface="+mn-ea"/>
                <a:ea typeface="+mn-ea"/>
              </a:rPr>
              <a:t>為那存到永遠生命的食物</a:t>
            </a:r>
            <a:r>
              <a:rPr kumimoji="0" lang="zh-TW" altLang="en-US" sz="3200" b="1" dirty="0" smtClean="0">
                <a:solidFill>
                  <a:srgbClr val="006600"/>
                </a:solidFill>
                <a:latin typeface="+mn-ea"/>
                <a:ea typeface="+mn-ea"/>
              </a:rPr>
              <a:t>勞力。</a:t>
            </a:r>
            <a:endParaRPr lang="zh-TW" altLang="en-US" sz="3200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9726" y="2875292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4400" b="1" dirty="0" smtClean="0">
                <a:solidFill>
                  <a:srgbClr val="000000"/>
                </a:solidFill>
                <a:latin typeface="+mn-ea"/>
                <a:ea typeface="+mn-ea"/>
              </a:rPr>
              <a:t>名利</a:t>
            </a:r>
            <a:endParaRPr kumimoji="0" lang="en-US" altLang="zh-TW" sz="44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ctr"/>
            <a:r>
              <a:rPr kumimoji="0" lang="zh-TW" altLang="en-US" sz="4400" b="1" dirty="0" smtClean="0">
                <a:solidFill>
                  <a:srgbClr val="000000"/>
                </a:solidFill>
                <a:latin typeface="+mn-ea"/>
                <a:ea typeface="+mn-ea"/>
              </a:rPr>
              <a:t>地位</a:t>
            </a:r>
            <a:endParaRPr lang="zh-TW" altLang="en-US" sz="44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65729 -0.003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-1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6" grpId="0"/>
      <p:bldP spid="6" grpId="1"/>
      <p:bldP spid="6" grpId="2"/>
      <p:bldP spid="6" grpId="3"/>
    </p:bldLst>
  </p:timing>
</p:sld>
</file>

<file path=ppt/theme/theme1.xml><?xml version="1.0" encoding="utf-8"?>
<a:theme xmlns:a="http://schemas.openxmlformats.org/drawingml/2006/main" name="A000120140530A54PPBG">
  <a:themeElements>
    <a:clrScheme name="自訂 13">
      <a:dk1>
        <a:sysClr val="windowText" lastClr="000000"/>
      </a:dk1>
      <a:lt1>
        <a:sysClr val="window" lastClr="FFFFFF"/>
      </a:lt1>
      <a:dk2>
        <a:srgbClr val="300000"/>
      </a:dk2>
      <a:lt2>
        <a:srgbClr val="FFE6E6"/>
      </a:lt2>
      <a:accent1>
        <a:srgbClr val="A24A48"/>
      </a:accent1>
      <a:accent2>
        <a:srgbClr val="B2935C"/>
      </a:accent2>
      <a:accent3>
        <a:srgbClr val="CC8D8C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A000120140530A54PPBG</Template>
  <TotalTime>13399</TotalTime>
  <Words>1361</Words>
  <Application>Microsoft Office PowerPoint</Application>
  <PresentationFormat>如螢幕大小 (4:3)</PresentationFormat>
  <Paragraphs>134</Paragraphs>
  <Slides>15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A000120140530A54PPBG</vt:lpstr>
      <vt:lpstr>PowerPoint 簡報</vt:lpstr>
      <vt:lpstr>存到永遠</vt:lpstr>
      <vt:lpstr>PowerPoint 簡報</vt:lpstr>
      <vt:lpstr>馬其頓國王 亞歷山大 (西元前356年～323年)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現在就可以受浸了！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追尋永恆</dc:title>
  <dc:creator>user</dc:creator>
  <cp:lastModifiedBy>sdlu1994</cp:lastModifiedBy>
  <cp:revision>129</cp:revision>
  <dcterms:created xsi:type="dcterms:W3CDTF">2014-07-31T00:22:44Z</dcterms:created>
  <dcterms:modified xsi:type="dcterms:W3CDTF">2015-02-22T15:41:06Z</dcterms:modified>
</cp:coreProperties>
</file>