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3"/>
  </p:notesMasterIdLst>
  <p:sldIdLst>
    <p:sldId id="256" r:id="rId2"/>
    <p:sldId id="265" r:id="rId3"/>
    <p:sldId id="267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003300"/>
    <a:srgbClr val="66FFFF"/>
    <a:srgbClr val="006600"/>
    <a:srgbClr val="FF3B3B"/>
    <a:srgbClr val="B2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87" autoAdjust="0"/>
  </p:normalViewPr>
  <p:slideViewPr>
    <p:cSldViewPr showGuides="1">
      <p:cViewPr varScale="1">
        <p:scale>
          <a:sx n="48" d="100"/>
          <a:sy n="48" d="100"/>
        </p:scale>
        <p:origin x="-106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0EBD-F58C-4CEB-B7C6-B07F0E144996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F868B-B8BB-49BF-89C2-26DB6A35BB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89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「誰是沒有罪的？」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89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</a:t>
            </a:r>
            <a:r>
              <a:rPr lang="zh-TW" altLang="en-US" dirty="0" smtClean="0"/>
              <a:t>是聖經約翰福音第八章所記載的，有一天，經學家和法利賽人帶著一個正在行淫時被拿的婦人，來到耶穌跟前說，「夫子，這婦人是正在行淫時被拿的。摩西在律法上吩咐我們，把這樣的婦人用石頭打死，這樣，你怎麼說？」他們說這話，是要試誘耶穌，好得著把柄告祂。主耶訴沒有立刻回答他們，卻彎下腰來，用指頭在地上寫字。</a:t>
            </a:r>
            <a:endParaRPr lang="en-US" altLang="zh-TW" dirty="0" smtClean="0"/>
          </a:p>
          <a:p>
            <a:r>
              <a:rPr lang="zh-TW" altLang="en-US" dirty="0" smtClean="0"/>
              <a:t>咄咄逼人的經學家和法利賽人，不斷的問主耶穌，耶穌就直起腰來，對他們說，「你們中間誰是沒有罪的，誰就先拿石頭打她。」說完了，又彎下腰來，在地上寫字。</a:t>
            </a:r>
            <a:endParaRPr lang="en-US" altLang="zh-TW" dirty="0" smtClean="0"/>
          </a:p>
          <a:p>
            <a:r>
              <a:rPr lang="zh-TW" altLang="en-US" dirty="0" smtClean="0"/>
              <a:t>在這裡，主耶穌問了一個很關鍵的問題，「你們中間誰是沒有罪的？」群眾對主耶訴的問題有甚麼反應呢？</a:t>
            </a:r>
          </a:p>
          <a:p>
            <a:r>
              <a:rPr lang="zh-TW" altLang="en-US" dirty="0" smtClean="0"/>
              <a:t>群眾認為，與這位行淫的婦人比起來，他們是行為高尚的人。但主耶穌的問題觸動他們的良心，使他們想起自己曾經犯過的罪，他們從老的開始，就一個一個的出去了。最後，只剩下主耶穌一人，還有那個婦人仍然站在那裡。</a:t>
            </a:r>
            <a:endParaRPr lang="en-US" altLang="zh-TW" dirty="0" smtClean="0"/>
          </a:p>
          <a:p>
            <a:r>
              <a:rPr lang="zh-TW" altLang="en-US" dirty="0" smtClean="0"/>
              <a:t>在我們的一生中，我們曾經多少次定罪過別人、罵過別人！在我們罵別人時，對於我們所定罪的人，我們是否覺得比他好？比他高？然而，我們是否想過，我們比他好多少？高多少？是否我們不過就是「五十步笑一百步」呢？對於犯罪這件事，我們豈不都是一丘之貉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51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今天，我們也要問在座的同樣的問題，「誰是沒有罪的？」你能說你沒有罪嗎？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80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試問，你從小到大有沒有說過謊？</a:t>
            </a:r>
            <a:endParaRPr lang="en-US" altLang="zh-TW" dirty="0" smtClean="0"/>
          </a:p>
          <a:p>
            <a:r>
              <a:rPr lang="zh-TW" altLang="en-US" dirty="0" smtClean="0"/>
              <a:t>明的謊言不說，暗的謊言有多少？大的謊言或許現在還沒有，但小謊是否不斷？甚至不知不覺就會說小謊？有時我們還會自圓其說的，以善意的謊言賄駱自己可以說謊。現在以假話說謊算不得甚麼！更高明得是說真話，還可以把人騙得團團轉，甚至不用嘴巴，只要一個眼神，就足以迷惑人。最厲害的謊言不是對人說而已，而是連自己也相信謊言時，別人就真的認為你說的是真的。</a:t>
            </a:r>
            <a:endParaRPr lang="en-US" altLang="zh-TW" dirty="0" smtClean="0"/>
          </a:p>
          <a:p>
            <a:r>
              <a:rPr lang="zh-TW" altLang="en-US" dirty="0" smtClean="0"/>
              <a:t>若我們曾經說過謊，誰能說自己沒有罪呢？</a:t>
            </a:r>
            <a:endParaRPr lang="en-US" altLang="zh-TW" dirty="0" smtClean="0"/>
          </a:p>
          <a:p>
            <a:r>
              <a:rPr lang="zh-TW" altLang="en-US" dirty="0" smtClean="0"/>
              <a:t>主耶穌說，「你們是出於那父魔鬼，</a:t>
            </a:r>
            <a:r>
              <a:rPr lang="en-US" altLang="zh-TW" dirty="0" smtClean="0"/>
              <a:t>…</a:t>
            </a:r>
            <a:r>
              <a:rPr lang="zh-TW" altLang="en-US" dirty="0" smtClean="0"/>
              <a:t>在他裡面沒有真理。他說謊是出於他自己的私有物，因他是說謊的，也是說謊者的父。」這句話告訴我們，人說謊並不是因為後天、人教導的，乃是先天的；連小孩子不用人教，也會說謊。在我們人裡面有一個說謊的生命，這生命是魔鬼給人的；在魔鬼裡面沒有真理。</a:t>
            </a:r>
            <a:endParaRPr lang="en-US" altLang="zh-TW" dirty="0" smtClean="0"/>
          </a:p>
          <a:p>
            <a:r>
              <a:rPr lang="zh-TW" altLang="en-US" dirty="0" smtClean="0"/>
              <a:t>但主耶穌說，「我就是道路、真理、生命。」這說出主耶穌與魔鬼有別，也與世人不同。雖然我們內心渴望真理，但我們裡面沒有真理。然而主耶穌不是僅僅有真理，祂就是真理。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12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再問，你曾否偷竊過？</a:t>
            </a:r>
            <a:endParaRPr lang="en-US" altLang="zh-TW" dirty="0" smtClean="0"/>
          </a:p>
          <a:p>
            <a:r>
              <a:rPr lang="zh-TW" altLang="en-US" dirty="0" smtClean="0"/>
              <a:t>小時候偷小的，越偷就越大。</a:t>
            </a:r>
            <a:endParaRPr lang="en-US" altLang="zh-TW" dirty="0" smtClean="0"/>
          </a:p>
          <a:p>
            <a:r>
              <a:rPr lang="zh-TW" altLang="en-US" dirty="0" smtClean="0"/>
              <a:t>小時候偷喫糖果、餅乾，大一點偷別人的文具，再大一點可能就偷人的腳踏車；從小小偷，到小偷，到大偷，偷上癮了就越偷越大。</a:t>
            </a:r>
            <a:endParaRPr lang="en-US" altLang="zh-TW" dirty="0" smtClean="0"/>
          </a:p>
          <a:p>
            <a:r>
              <a:rPr lang="zh-TW" altLang="en-US" dirty="0" smtClean="0"/>
              <a:t>偷別人的東西讓別人不高興，叫做野蠻的偷。若偷別人的東西，別人還會感謝你，那叫做文明的偷。長大後，人常會公器私用，還常常說是「借用。」再做大一點，就變成營私舞弊。只要沒有人發現，又有何妨礙！</a:t>
            </a:r>
            <a:endParaRPr lang="en-US" altLang="zh-TW" dirty="0" smtClean="0"/>
          </a:p>
          <a:p>
            <a:r>
              <a:rPr lang="zh-TW" altLang="en-US" dirty="0" smtClean="0"/>
              <a:t>人偷東西豈是僅僅一個外面的行為！人會偷東西主要是人裡面有一個偷東西的癮！這個癮就是在人心裡的罪。</a:t>
            </a:r>
            <a:endParaRPr lang="en-US" altLang="zh-TW" dirty="0" smtClean="0"/>
          </a:p>
          <a:p>
            <a:r>
              <a:rPr lang="zh-TW" altLang="en-US" dirty="0" smtClean="0"/>
              <a:t>所以主耶穌說，人「從心裏發出惡念、兇殺、姦淫、淫亂、偷竊」。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77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從這個有罪的心就發出，貪心、仇恨、妒忌、淫念。貪、恨、忌、淫，雖是不同的東西，卻是從同一顆心發出來的。</a:t>
            </a:r>
            <a:endParaRPr lang="en-US" altLang="zh-TW" dirty="0" smtClean="0"/>
          </a:p>
          <a:p>
            <a:r>
              <a:rPr lang="zh-TW" altLang="en-US" dirty="0" smtClean="0"/>
              <a:t>不僅如此，這樣的心也使我們有一些脫不掉的不良習慣，如：離不開網路的霸佔，跳舞、電影、打牌、煙、酒、嫖成癮，濫交朋友等。為什麼人會這樣？？？</a:t>
            </a:r>
            <a:endParaRPr lang="en-US" altLang="zh-TW" dirty="0" smtClean="0"/>
          </a:p>
          <a:p>
            <a:r>
              <a:rPr lang="zh-TW" altLang="en-US" dirty="0" smtClean="0"/>
              <a:t>因為人的內心一直有一個空缺，以致人尋找各樣的事物去填補。但無論怎麼填補，都無法滿足那個空缺。加上人裡面有一個罪的癮，就使人陷入一種無以回復的情形：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82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就是，人終日背負著罪的重擔！無論人到哪裡，作甚麼事，好事、壞事，人都一直背負著罪的重擔。因為罪就在人裡面。人是在罪中作壞事，也是在罪中做好事。</a:t>
            </a:r>
            <a:endParaRPr lang="en-US" altLang="zh-TW" dirty="0" smtClean="0"/>
          </a:p>
          <a:p>
            <a:r>
              <a:rPr lang="zh-TW" altLang="en-US" dirty="0" smtClean="0"/>
              <a:t>然而罪不僅僅是重擔，罪還帶給人死亡。</a:t>
            </a:r>
            <a:endParaRPr lang="en-US" altLang="zh-TW" dirty="0" smtClean="0"/>
          </a:p>
          <a:p>
            <a:r>
              <a:rPr lang="zh-TW" altLang="en-US" dirty="0" smtClean="0"/>
              <a:t>是否你曾經身體無恙，但仍感覺軟弱無力過？是否內心有一股黑暗？是否盛會過後，有一種深深的空虛感？有否感覺越長大，人生越煩悶、愁苦？曾否莫名的感到不安？立志做好沒力量，墮落卻不用努力就下去了。</a:t>
            </a:r>
            <a:endParaRPr lang="en-US" altLang="zh-TW" dirty="0" smtClean="0"/>
          </a:p>
          <a:p>
            <a:r>
              <a:rPr lang="zh-TW" altLang="en-US" dirty="0" smtClean="0"/>
              <a:t>這些都是死亡的產品，在我們的生活中，不斷的消磨我們。</a:t>
            </a:r>
            <a:endParaRPr lang="en-US" altLang="zh-TW" dirty="0" smtClean="0"/>
          </a:p>
          <a:p>
            <a:r>
              <a:rPr lang="zh-TW" altLang="en-US" dirty="0" smtClean="0"/>
              <a:t>對於罪與死的能力，聖經的作者之一保羅曾說，「我是個苦惱的人！誰要救我脫離那屬這死的身體？ 」保羅知道祂沒有辦法，也無能力脫離或勝過罪與死的能力，因為罪與死就在祂裡面。因此他問，「誰」能救他！</a:t>
            </a:r>
            <a:endParaRPr lang="en-US" altLang="zh-TW" dirty="0" smtClean="0"/>
          </a:p>
          <a:p>
            <a:r>
              <a:rPr lang="zh-TW" altLang="en-US" dirty="0" smtClean="0"/>
              <a:t>現在我們也要問，「誰？」誰能救我們脫離罪與死？誰願救我們脫離罪與死？誰？誰？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00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前面那個行淫婦人的事蹟裡，最後只剩下主耶穌與那個犯罪的婦人。這說出只有主耶穌一人是不犯罪者。之後主耶穌問婦人，「沒有人定你的罪麼？」婦人回答說，「主阿，沒有。」主耶穌對婦人說了一句很重要的話，「我也不定你的罪；去罷，從今以後不要再犯罪了。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這句話給我們看見，主耶穌有資格定人的罪，但祂不定人的罪，並且祂還有能力救人脫罪，因此祂對那婦人說，「從今以後不要再犯罪了。」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那個婦人既然犯了罪，為什麼主耶穌不定她的罪？聖經說，「神使那不知罪的，替我們成為罪，好叫我們在祂裏面成為神的義。 」因為主耶穌是沒有犯過罪的，甚至是不知甚麼是罪的，因此祂彀資格在十字架上擔當世人的罪。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然而擔當我們的罪固然可貴，我們如何能不犯罪？主耶穌說，「一粒麥子不落在地裏死了，仍舊是一粒；若是死了，就結出許多子粒來。 」主比喻自己是一粒麥子，藉著死將祂裡面的生命釋放出來，以產生許多與祂有同樣生命的子粒。這意思是，主耶穌在十字架上不僅擔當世人的罪，祂還將神聖的生命，就是不犯罪的生命賜給人。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親愛的朋友們！唯有主耶穌願救我們脫離罪與死的挾制，只有祂有能力救我們脫離罪與死的權勢！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對於我們的罪，我們只要簡簡單單的承認自己是個罪人，就得以讓主擔罪的事實，成就在我們身上。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對於我們能不再犯罪這件事，我們也只要簡簡單單的接受主的生命，我們裡面就會有不犯罪的生命。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40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親愛的朋友們，現在請你們站起來，與我一同禱告，「主耶穌啊！我是一個罪人，我需要你。求你進到我的靈裏，除去我的罪，充滿我，叫我得有神的生命。我現在接受你作我的救主和生命。我把自己奉獻給你。奉主的名求，阿們！」</a:t>
            </a:r>
            <a:endParaRPr lang="en-US" altLang="zh-TW" dirty="0" smtClean="0"/>
          </a:p>
          <a:p>
            <a:r>
              <a:rPr lang="zh-TW" altLang="en-US" dirty="0" smtClean="0"/>
              <a:t>恭喜你們，你們得救了！現在你們要做什麼呢？</a:t>
            </a:r>
            <a:endParaRPr lang="en-US" altLang="zh-TW" dirty="0" smtClean="0"/>
          </a:p>
          <a:p>
            <a:r>
              <a:rPr lang="zh-TW" altLang="en-US" dirty="0" smtClean="0"/>
              <a:t>我們一同讀這段經文，「起來，呼求著祂的名受浸，洗去你的罪。」</a:t>
            </a:r>
            <a:endParaRPr lang="en-US" altLang="zh-TW" dirty="0" smtClean="0"/>
          </a:p>
          <a:p>
            <a:r>
              <a:rPr lang="zh-TW" altLang="en-US" dirty="0" smtClean="0"/>
              <a:t>你需要呼求主的名並受浸；呼求是接受主耶穌作你的生命。受浸是浸入神的國，就是神聖生命的範圍，使你與罪隔絕。</a:t>
            </a:r>
            <a:endParaRPr lang="en-US" altLang="zh-TW" dirty="0" smtClean="0"/>
          </a:p>
          <a:p>
            <a:r>
              <a:rPr lang="zh-TW" altLang="en-US" dirty="0" smtClean="0"/>
              <a:t>我們呼求，「哦！主耶穌！」主是永活的救主，就要進到你裡面作你的生命。讓我們再呼求三聲，「哦！主耶穌！哦！主耶穌！哦！主耶穌！」</a:t>
            </a:r>
            <a:endParaRPr lang="en-US" altLang="zh-TW" dirty="0" smtClean="0"/>
          </a:p>
          <a:p>
            <a:r>
              <a:rPr lang="zh-TW" altLang="en-US" dirty="0" smtClean="0"/>
              <a:t>現在你們有資格受浸了！請你們跟隨身旁的基督徒朋友，一同前往浸池受浸。讓我們再呼求主名，並前往受浸。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868B-B8BB-49BF-89C2-26DB6A35BB3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0ADB0C-2272-4826-B22F-D52C2960AF30}" type="datetimeFigureOut">
              <a:rPr lang="zh-TW" altLang="en-US" smtClean="0"/>
              <a:t>2015/2/18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3AD837-C9F1-4F6F-B24A-4DDFAA88656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誰是沒有</a:t>
            </a:r>
            <a:r>
              <a:rPr lang="zh-TW" altLang="en-US" sz="8800" dirty="0"/>
              <a:t>罪</a:t>
            </a:r>
            <a:r>
              <a:rPr lang="zh-TW" altLang="en-US" dirty="0" smtClean="0"/>
              <a:t>的？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4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48700" y="327460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5400" b="1" dirty="0">
                <a:solidFill>
                  <a:srgbClr val="FFFF00"/>
                </a:solidFill>
              </a:rPr>
              <a:t>只有一位是不犯罪者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直線圖說文字 1 (無框線) 4"/>
          <p:cNvSpPr/>
          <p:nvPr/>
        </p:nvSpPr>
        <p:spPr>
          <a:xfrm>
            <a:off x="1638300" y="1767620"/>
            <a:ext cx="2749471" cy="707886"/>
          </a:xfrm>
          <a:prstGeom prst="callout1">
            <a:avLst>
              <a:gd name="adj1" fmla="val 2083"/>
              <a:gd name="adj2" fmla="val 52281"/>
              <a:gd name="adj3" fmla="val -91677"/>
              <a:gd name="adj4" fmla="val 75385"/>
            </a:avLst>
          </a:prstGeom>
          <a:solidFill>
            <a:srgbClr val="006600"/>
          </a:solidFill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4000" b="1" dirty="0">
                <a:solidFill>
                  <a:srgbClr val="FFC000"/>
                </a:solidFill>
              </a:rPr>
              <a:t>不定人的罪</a:t>
            </a:r>
            <a:endParaRPr lang="zh-TW" alt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直線圖說文字 1 (無框線) 5"/>
          <p:cNvSpPr/>
          <p:nvPr/>
        </p:nvSpPr>
        <p:spPr>
          <a:xfrm>
            <a:off x="4716016" y="1767620"/>
            <a:ext cx="2749471" cy="707886"/>
          </a:xfrm>
          <a:prstGeom prst="callout1">
            <a:avLst>
              <a:gd name="adj1" fmla="val -1"/>
              <a:gd name="adj2" fmla="val 50135"/>
              <a:gd name="adj3" fmla="val -91677"/>
              <a:gd name="adj4" fmla="val 38374"/>
            </a:avLst>
          </a:prstGeom>
          <a:solidFill>
            <a:srgbClr val="006600"/>
          </a:solidFill>
          <a:ln w="28575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FFC000"/>
                </a:solidFill>
              </a:rPr>
              <a:t>能救人脫罪</a:t>
            </a:r>
            <a:endParaRPr lang="zh-TW" altLang="en-US" sz="4000" b="1" dirty="0">
              <a:solidFill>
                <a:srgbClr val="FFC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5308" y="3253315"/>
            <a:ext cx="1479208" cy="3600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1853089" y="3781668"/>
            <a:ext cx="2255658" cy="36004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934" y="5288664"/>
            <a:ext cx="4180749" cy="1384995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神使那不知罪的，替我們成為罪，好叫我們在祂裏面成為神的義。  </a:t>
            </a:r>
            <a:r>
              <a:rPr lang="zh-TW" altLang="en-US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林後 </a:t>
            </a:r>
            <a:r>
              <a:rPr lang="en-US" altLang="zh-TW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5:21</a:t>
            </a:r>
            <a:endParaRPr lang="zh-TW" altLang="en-US" sz="2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039">
                        <a14:foregroundMark x1="33894" y1="14905" x2="33894" y2="14905"/>
                        <a14:foregroundMark x1="38095" y1="10298" x2="38095" y2="10298"/>
                        <a14:foregroundMark x1="35854" y1="11924" x2="35854" y2="11924"/>
                        <a14:foregroundMark x1="34454" y1="13279" x2="34454" y2="13279"/>
                        <a14:foregroundMark x1="38375" y1="9214" x2="38375" y2="9214"/>
                        <a14:foregroundMark x1="39496" y1="8401" x2="39496" y2="8401"/>
                        <a14:foregroundMark x1="41176" y1="7317" x2="41176" y2="7317"/>
                        <a14:foregroundMark x1="42857" y1="5962" x2="42857" y2="5962"/>
                        <a14:foregroundMark x1="43978" y1="5420" x2="43978" y2="5420"/>
                        <a14:foregroundMark x1="45658" y1="4607" x2="45658" y2="4607"/>
                        <a14:foregroundMark x1="47059" y1="4607" x2="47059" y2="4607"/>
                        <a14:foregroundMark x1="48459" y1="4065" x2="48459" y2="4065"/>
                        <a14:foregroundMark x1="50140" y1="3794" x2="50140" y2="3794"/>
                        <a14:foregroundMark x1="51541" y1="4065" x2="51541" y2="4065"/>
                        <a14:foregroundMark x1="53221" y1="4336" x2="53221" y2="4336"/>
                        <a14:foregroundMark x1="54622" y1="4878" x2="54622" y2="4878"/>
                        <a14:backgroundMark x1="41176" y1="1355" x2="41176" y2="1355"/>
                        <a14:backgroundMark x1="44258" y1="1897" x2="44258" y2="1897"/>
                        <a14:backgroundMark x1="54342" y1="1355" x2="54342" y2="1355"/>
                        <a14:backgroundMark x1="50420" y1="1084" x2="50420" y2="1084"/>
                        <a14:backgroundMark x1="28011" y1="80488" x2="28011" y2="80488"/>
                      </a14:backgroundRemoval>
                    </a14:imgEffect>
                    <a14:imgEffect>
                      <a14:artisticMarker/>
                    </a14:imgEffect>
                    <a14:imgEffect>
                      <a14:sharpenSoften amount="-52000"/>
                    </a14:imgEffect>
                    <a14:imgEffect>
                      <a14:colorTemperature colorTemp="6700"/>
                    </a14:imgEffect>
                    <a14:imgEffect>
                      <a14:saturation sat="0"/>
                    </a14:imgEffect>
                    <a14:imgEffect>
                      <a14:brightnessContrast bright="-8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49" y="2505202"/>
            <a:ext cx="2623598" cy="271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519253" y="3068960"/>
            <a:ext cx="923330" cy="1584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生命</a:t>
            </a:r>
            <a:endParaRPr lang="zh-TW" altLang="en-US" sz="4800" b="1" dirty="0">
              <a:solidFill>
                <a:srgbClr val="FFFF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28690" y="5288663"/>
            <a:ext cx="4572000" cy="1384995"/>
          </a:xfrm>
          <a:prstGeom prst="rect">
            <a:avLst/>
          </a:prstGeom>
          <a:solidFill>
            <a:srgbClr val="003300"/>
          </a:solidFill>
        </p:spPr>
        <p:txBody>
          <a:bodyPr>
            <a:spAutoFit/>
          </a:bodyPr>
          <a:lstStyle/>
          <a:p>
            <a:pPr algn="just"/>
            <a:r>
              <a:rPr lang="zh-TW" altLang="en-US" sz="2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一粒麥子不落在地裏死了，仍舊是一粒；若是死了，就結出許多子粒來。  </a:t>
            </a:r>
            <a:r>
              <a:rPr lang="zh-TW" altLang="en-US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 </a:t>
            </a:r>
            <a:r>
              <a:rPr lang="en-US" altLang="zh-TW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12:24</a:t>
            </a:r>
            <a:endParaRPr lang="zh-TW" altLang="en-US" sz="2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右箭號圖說文字 13"/>
          <p:cNvSpPr/>
          <p:nvPr/>
        </p:nvSpPr>
        <p:spPr>
          <a:xfrm>
            <a:off x="395536" y="2833862"/>
            <a:ext cx="1584176" cy="2035298"/>
          </a:xfrm>
          <a:prstGeom prst="rightArrowCallou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</a:rPr>
              <a:t>承</a:t>
            </a:r>
            <a:endParaRPr lang="en-US" altLang="zh-TW" sz="44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400" b="1" dirty="0" smtClean="0">
                <a:solidFill>
                  <a:schemeClr val="tx1"/>
                </a:solidFill>
              </a:rPr>
              <a:t>認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16" name="向右箭號圖說文字 15"/>
          <p:cNvSpPr/>
          <p:nvPr/>
        </p:nvSpPr>
        <p:spPr>
          <a:xfrm flipH="1">
            <a:off x="7380311" y="2833862"/>
            <a:ext cx="1609665" cy="2035298"/>
          </a:xfrm>
          <a:prstGeom prst="rightArrowCallou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</a:rPr>
              <a:t>接受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9202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1" grpId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9"/>
            <a:ext cx="9144000" cy="68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8572" y="3322356"/>
            <a:ext cx="3876393" cy="2923877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起來，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呼求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著祂的名</a:t>
            </a:r>
            <a:r>
              <a:rPr lang="zh-TW" altLang="en-US" sz="6000" b="1" dirty="0" smtClean="0">
                <a:solidFill>
                  <a:srgbClr val="66FF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受浸</a:t>
            </a:r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，洗去你的罪。                  </a:t>
            </a:r>
            <a:endParaRPr lang="en-US" altLang="zh-TW" sz="40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just"/>
            <a:r>
              <a:rPr lang="zh-TW" alt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         徒 </a:t>
            </a:r>
            <a:r>
              <a:rPr lang="en-US" altLang="zh-TW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22:16 </a:t>
            </a:r>
            <a:endParaRPr lang="zh-TW" alt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8896" y="1018100"/>
            <a:ext cx="4169508" cy="4524315"/>
          </a:xfrm>
          <a:prstGeom prst="rect">
            <a:avLst/>
          </a:prstGeom>
          <a:solidFill>
            <a:srgbClr val="66FFFF">
              <a:alpha val="42000"/>
            </a:srgb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solidFill>
                  <a:srgbClr val="00194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「</a:t>
            </a:r>
            <a:r>
              <a:rPr lang="zh-TW" altLang="zh-TW" sz="3200" b="1" dirty="0" smtClean="0">
                <a:solidFill>
                  <a:srgbClr val="00194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主</a:t>
            </a:r>
            <a:r>
              <a:rPr lang="zh-TW" altLang="zh-TW" sz="3200" b="1" dirty="0">
                <a:solidFill>
                  <a:srgbClr val="00194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耶穌啊！我是一個罪人，我需要你。求你進到我的靈裏，除去我的罪，充滿我，叫我得有神的生命。我現在接受你作我的救主和生命。我把自己奉獻給你。奉主的名求，阿們</a:t>
            </a:r>
            <a:r>
              <a:rPr lang="zh-TW" altLang="zh-TW" sz="3200" b="1" dirty="0" smtClean="0">
                <a:solidFill>
                  <a:srgbClr val="00194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！</a:t>
            </a:r>
            <a:r>
              <a:rPr lang="zh-TW" altLang="en-US" sz="3200" b="1" dirty="0" smtClean="0">
                <a:solidFill>
                  <a:srgbClr val="00194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」</a:t>
            </a:r>
            <a:endParaRPr lang="zh-TW" altLang="zh-TW" sz="3200" b="1" dirty="0">
              <a:solidFill>
                <a:srgbClr val="00194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188640"/>
            <a:ext cx="3769608" cy="646331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zh-TW" sz="3600" b="1" dirty="0">
                <a:solidFill>
                  <a:srgbClr val="FFFF00"/>
                </a:solidFill>
              </a:rPr>
              <a:t>現在</a:t>
            </a:r>
            <a:r>
              <a:rPr lang="zh-TW" altLang="zh-TW" sz="3600" b="1" dirty="0" smtClean="0">
                <a:solidFill>
                  <a:srgbClr val="FFFF00"/>
                </a:solidFill>
              </a:rPr>
              <a:t>請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你</a:t>
            </a:r>
            <a:r>
              <a:rPr lang="zh-TW" altLang="zh-TW" sz="3600" b="1" dirty="0" smtClean="0">
                <a:solidFill>
                  <a:srgbClr val="FFFF00"/>
                </a:solidFill>
              </a:rPr>
              <a:t>禱告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2492896"/>
            <a:ext cx="3769608" cy="646331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</a:rPr>
              <a:t>現在你該作什麽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" y="32454"/>
            <a:ext cx="9100728" cy="68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詩歌</a:t>
            </a:r>
            <a:r>
              <a:rPr lang="en-US" altLang="zh-TW" sz="2800" b="1" dirty="0"/>
              <a:t>725</a:t>
            </a:r>
            <a:r>
              <a:rPr lang="zh-TW" altLang="en-US" sz="2800" b="1" dirty="0"/>
              <a:t>首</a:t>
            </a:r>
          </a:p>
        </p:txBody>
      </p:sp>
      <p:sp>
        <p:nvSpPr>
          <p:cNvPr id="5" name="矩形 4"/>
          <p:cNvSpPr/>
          <p:nvPr/>
        </p:nvSpPr>
        <p:spPr>
          <a:xfrm>
            <a:off x="179511" y="1296143"/>
            <a:ext cx="42484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～第一節～</a:t>
            </a:r>
            <a:endParaRPr lang="en-US" altLang="zh-TW" sz="3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algn="ctr"/>
            <a:endParaRPr lang="en-US" altLang="zh-TW" sz="3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脫離捆綁、憂愁與黑影，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耶穌，我來！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耶穌，我來！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進入自由、喜樂與光明，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耶穌，我來就你！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脫離疾病，進入你健全；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脫離貧乏，進入你富源；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脫離罪惡，進入你救援，</a:t>
            </a:r>
            <a:b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耶穌，我來就你！</a:t>
            </a:r>
            <a:endParaRPr lang="zh-TW" altLang="en-US" sz="3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4047" y="1354561"/>
            <a:ext cx="41157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～第二節～</a:t>
            </a:r>
            <a:endParaRPr lang="en-US" altLang="zh-TW" sz="3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pPr algn="ctr"/>
            <a:endParaRPr lang="en-US" altLang="zh-TW" sz="3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脫離撒但死亡的權勢，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耶穌，我來！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耶穌，我來！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進入基督生命的恩賜，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耶穌，我來就你！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脫離敗壞無底的深淵，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進入護庇安歇的家園，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永永遠遠瞻仰你榮顏，</a:t>
            </a:r>
          </a:p>
          <a:p>
            <a:r>
              <a:rPr lang="zh-TW" altLang="en-US" sz="3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耶穌，我來就你！</a:t>
            </a:r>
            <a:endParaRPr lang="zh-TW" altLang="en-US" sz="3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3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08" l="3093" r="9948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1334"/>
            <a:ext cx="4753036" cy="5904414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1224136" cy="511256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誰</a:t>
            </a:r>
            <a: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TW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是</a:t>
            </a:r>
            <a: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TW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沒</a:t>
            </a:r>
            <a: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TW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有</a:t>
            </a:r>
            <a:r>
              <a:rPr lang="zh-TW" altLang="en-US" sz="8800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罪</a:t>
            </a:r>
            <a:r>
              <a:rPr lang="zh-TW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的</a:t>
            </a:r>
            <a: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zh-TW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TW" altLang="en-US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？</a:t>
            </a:r>
            <a:endParaRPr lang="zh-TW" altLang="en-US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2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89"/>
          <a:stretch/>
        </p:blipFill>
        <p:spPr bwMode="auto">
          <a:xfrm>
            <a:off x="0" y="-18181"/>
            <a:ext cx="9144000" cy="685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00908" y="692696"/>
            <a:ext cx="612068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誰是沒有罪</a:t>
            </a:r>
            <a:r>
              <a:rPr lang="zh-TW" altLang="en-US" sz="6600" b="1" dirty="0" smtClean="0"/>
              <a:t>的？</a:t>
            </a:r>
            <a:endParaRPr lang="zh-TW" altLang="en-US" sz="6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32859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352" y="1091197"/>
            <a:ext cx="1013829" cy="202745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說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6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謊</a:t>
            </a:r>
            <a:endParaRPr lang="zh-TW" altLang="en-US" sz="6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85" y="498346"/>
            <a:ext cx="4286250" cy="583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(無框線) 4"/>
          <p:cNvSpPr/>
          <p:nvPr/>
        </p:nvSpPr>
        <p:spPr>
          <a:xfrm flipH="1">
            <a:off x="2706245" y="346640"/>
            <a:ext cx="1083842" cy="523220"/>
          </a:xfrm>
          <a:prstGeom prst="callout2">
            <a:avLst>
              <a:gd name="adj1" fmla="val 47877"/>
              <a:gd name="adj2" fmla="val 17233"/>
              <a:gd name="adj3" fmla="val 106131"/>
              <a:gd name="adj4" fmla="val -94157"/>
              <a:gd name="adj5" fmla="val 575890"/>
              <a:gd name="adj6" fmla="val -230760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solidFill>
                  <a:srgbClr val="B265FF"/>
                </a:solidFill>
              </a:rPr>
              <a:t>明謊</a:t>
            </a:r>
            <a:endParaRPr lang="zh-TW" altLang="en-US" sz="2800" b="1" dirty="0">
              <a:solidFill>
                <a:srgbClr val="B265FF"/>
              </a:solidFill>
            </a:endParaRPr>
          </a:p>
        </p:txBody>
      </p:sp>
      <p:sp>
        <p:nvSpPr>
          <p:cNvPr id="6" name="直線圖說文字 2 (無框線) 5"/>
          <p:cNvSpPr/>
          <p:nvPr/>
        </p:nvSpPr>
        <p:spPr>
          <a:xfrm flipH="1">
            <a:off x="2340588" y="959292"/>
            <a:ext cx="894289" cy="523220"/>
          </a:xfrm>
          <a:prstGeom prst="callout2">
            <a:avLst>
              <a:gd name="adj1" fmla="val 53173"/>
              <a:gd name="adj2" fmla="val 2512"/>
              <a:gd name="adj3" fmla="val 116724"/>
              <a:gd name="adj4" fmla="val -163843"/>
              <a:gd name="adj5" fmla="val 448788"/>
              <a:gd name="adj6" fmla="val -327077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暗謊</a:t>
            </a:r>
            <a:endParaRPr lang="zh-TW" altLang="en-US" dirty="0"/>
          </a:p>
        </p:txBody>
      </p:sp>
      <p:sp>
        <p:nvSpPr>
          <p:cNvPr id="7" name="直線圖說文字 2 (無框線) 6"/>
          <p:cNvSpPr/>
          <p:nvPr/>
        </p:nvSpPr>
        <p:spPr>
          <a:xfrm flipH="1">
            <a:off x="1153181" y="5401128"/>
            <a:ext cx="894289" cy="523220"/>
          </a:xfrm>
          <a:prstGeom prst="callout2">
            <a:avLst>
              <a:gd name="adj1" fmla="val 55821"/>
              <a:gd name="adj2" fmla="val 962"/>
              <a:gd name="adj3" fmla="val -5082"/>
              <a:gd name="adj4" fmla="val -154548"/>
              <a:gd name="adj5" fmla="val -226436"/>
              <a:gd name="adj6" fmla="val -365807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眼謊</a:t>
            </a:r>
            <a:endParaRPr lang="zh-TW" altLang="en-US" dirty="0"/>
          </a:p>
        </p:txBody>
      </p:sp>
      <p:sp>
        <p:nvSpPr>
          <p:cNvPr id="8" name="直線圖說文字 2 (無框線) 7"/>
          <p:cNvSpPr/>
          <p:nvPr/>
        </p:nvSpPr>
        <p:spPr>
          <a:xfrm flipH="1">
            <a:off x="1804058" y="4867047"/>
            <a:ext cx="1249973" cy="523220"/>
          </a:xfrm>
          <a:prstGeom prst="callout2">
            <a:avLst>
              <a:gd name="adj1" fmla="val 47877"/>
              <a:gd name="adj2" fmla="val -1683"/>
              <a:gd name="adj3" fmla="val -36857"/>
              <a:gd name="adj4" fmla="val -75411"/>
              <a:gd name="adj5" fmla="val -141702"/>
              <a:gd name="adj6" fmla="val -182999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方式謊</a:t>
            </a:r>
            <a:endParaRPr lang="zh-TW" altLang="en-US" dirty="0"/>
          </a:p>
        </p:txBody>
      </p:sp>
      <p:sp>
        <p:nvSpPr>
          <p:cNvPr id="9" name="直線圖說文字 2 (無框線) 8"/>
          <p:cNvSpPr/>
          <p:nvPr/>
        </p:nvSpPr>
        <p:spPr>
          <a:xfrm flipH="1">
            <a:off x="2116761" y="3247206"/>
            <a:ext cx="1249973" cy="523220"/>
          </a:xfrm>
          <a:prstGeom prst="callout2">
            <a:avLst>
              <a:gd name="adj1" fmla="val 47877"/>
              <a:gd name="adj2" fmla="val -574"/>
              <a:gd name="adj3" fmla="val 50526"/>
              <a:gd name="adj4" fmla="val -51027"/>
              <a:gd name="adj5" fmla="val 62189"/>
              <a:gd name="adj6" fmla="val -166372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惡意謊</a:t>
            </a:r>
            <a:endParaRPr lang="zh-TW" altLang="en-US" dirty="0"/>
          </a:p>
        </p:txBody>
      </p:sp>
      <p:sp>
        <p:nvSpPr>
          <p:cNvPr id="10" name="直線圖說文字 2 (無框線) 9"/>
          <p:cNvSpPr/>
          <p:nvPr/>
        </p:nvSpPr>
        <p:spPr>
          <a:xfrm flipH="1">
            <a:off x="1425468" y="2676853"/>
            <a:ext cx="1249973" cy="523220"/>
          </a:xfrm>
          <a:prstGeom prst="callout2">
            <a:avLst>
              <a:gd name="adj1" fmla="val 50525"/>
              <a:gd name="adj2" fmla="val -5008"/>
              <a:gd name="adj3" fmla="val 84949"/>
              <a:gd name="adj4" fmla="val -156324"/>
              <a:gd name="adj5" fmla="val 133683"/>
              <a:gd name="adj6" fmla="val -238418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善意謊</a:t>
            </a:r>
            <a:endParaRPr lang="zh-TW" altLang="en-US" dirty="0"/>
          </a:p>
        </p:txBody>
      </p:sp>
      <p:sp>
        <p:nvSpPr>
          <p:cNvPr id="11" name="直線圖說文字 2 (無框線) 10"/>
          <p:cNvSpPr/>
          <p:nvPr/>
        </p:nvSpPr>
        <p:spPr>
          <a:xfrm flipH="1">
            <a:off x="1507888" y="1490330"/>
            <a:ext cx="894289" cy="523220"/>
          </a:xfrm>
          <a:prstGeom prst="callout2">
            <a:avLst>
              <a:gd name="adj1" fmla="val 53173"/>
              <a:gd name="adj2" fmla="val 2512"/>
              <a:gd name="adj3" fmla="val 95540"/>
              <a:gd name="adj4" fmla="val -190180"/>
              <a:gd name="adj5" fmla="val 358758"/>
              <a:gd name="adj6" fmla="val -407636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大謊</a:t>
            </a:r>
            <a:endParaRPr lang="zh-TW" altLang="en-US" dirty="0"/>
          </a:p>
        </p:txBody>
      </p:sp>
      <p:sp>
        <p:nvSpPr>
          <p:cNvPr id="12" name="直線圖說文字 2 (無框線) 11"/>
          <p:cNvSpPr/>
          <p:nvPr/>
        </p:nvSpPr>
        <p:spPr>
          <a:xfrm flipH="1">
            <a:off x="2132874" y="2153633"/>
            <a:ext cx="894289" cy="523220"/>
          </a:xfrm>
          <a:prstGeom prst="callout2">
            <a:avLst>
              <a:gd name="adj1" fmla="val 45229"/>
              <a:gd name="adj2" fmla="val -587"/>
              <a:gd name="adj3" fmla="val 90244"/>
              <a:gd name="adj4" fmla="val -145253"/>
              <a:gd name="adj5" fmla="val 236953"/>
              <a:gd name="adj6" fmla="val -327077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小謊</a:t>
            </a:r>
            <a:endParaRPr lang="zh-TW" altLang="en-US" dirty="0"/>
          </a:p>
        </p:txBody>
      </p:sp>
      <p:sp>
        <p:nvSpPr>
          <p:cNvPr id="13" name="直線圖說文字 2 (無框線) 12"/>
          <p:cNvSpPr/>
          <p:nvPr/>
        </p:nvSpPr>
        <p:spPr>
          <a:xfrm flipH="1">
            <a:off x="1952659" y="3716397"/>
            <a:ext cx="1249973" cy="523220"/>
          </a:xfrm>
          <a:prstGeom prst="callout2">
            <a:avLst>
              <a:gd name="adj1" fmla="val 39933"/>
              <a:gd name="adj2" fmla="val 1643"/>
              <a:gd name="adj3" fmla="val 31990"/>
              <a:gd name="adj4" fmla="val -90929"/>
              <a:gd name="adj5" fmla="val -6657"/>
              <a:gd name="adj6" fmla="val -179673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B265FF"/>
                </a:solidFill>
              </a:rPr>
              <a:t>假</a:t>
            </a:r>
            <a:r>
              <a:rPr lang="zh-TW" altLang="zh-TW" sz="2800" b="1" dirty="0" smtClean="0">
                <a:solidFill>
                  <a:srgbClr val="B265FF"/>
                </a:solidFill>
              </a:rPr>
              <a:t>話</a:t>
            </a:r>
            <a:r>
              <a:rPr lang="zh-TW" altLang="zh-TW" sz="2800" b="1" dirty="0">
                <a:solidFill>
                  <a:srgbClr val="B265FF"/>
                </a:solidFill>
              </a:rPr>
              <a:t>謊</a:t>
            </a:r>
            <a:endParaRPr lang="zh-TW" altLang="en-US" dirty="0"/>
          </a:p>
        </p:txBody>
      </p:sp>
      <p:sp>
        <p:nvSpPr>
          <p:cNvPr id="14" name="直線圖說文字 2 (無框線) 13"/>
          <p:cNvSpPr/>
          <p:nvPr/>
        </p:nvSpPr>
        <p:spPr>
          <a:xfrm flipH="1">
            <a:off x="866787" y="4320322"/>
            <a:ext cx="1249973" cy="523220"/>
          </a:xfrm>
          <a:prstGeom prst="callout2">
            <a:avLst>
              <a:gd name="adj1" fmla="val 42582"/>
              <a:gd name="adj2" fmla="val 2751"/>
              <a:gd name="adj3" fmla="val 13454"/>
              <a:gd name="adj4" fmla="val -130831"/>
              <a:gd name="adj5" fmla="val -91391"/>
              <a:gd name="adj6" fmla="val -271670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B265FF"/>
                </a:solidFill>
              </a:rPr>
              <a:t>真話</a:t>
            </a:r>
            <a:r>
              <a:rPr lang="zh-TW" altLang="zh-TW" sz="2800" b="1" dirty="0" smtClean="0">
                <a:solidFill>
                  <a:srgbClr val="B265FF"/>
                </a:solidFill>
              </a:rPr>
              <a:t>謊</a:t>
            </a:r>
            <a:endParaRPr lang="zh-TW" altLang="en-US" dirty="0"/>
          </a:p>
        </p:txBody>
      </p:sp>
      <p:sp>
        <p:nvSpPr>
          <p:cNvPr id="15" name="直線圖說文字 2 (無框線) 14"/>
          <p:cNvSpPr/>
          <p:nvPr/>
        </p:nvSpPr>
        <p:spPr>
          <a:xfrm flipH="1">
            <a:off x="866788" y="6015366"/>
            <a:ext cx="1249973" cy="523220"/>
          </a:xfrm>
          <a:prstGeom prst="callout2">
            <a:avLst>
              <a:gd name="adj1" fmla="val 53173"/>
              <a:gd name="adj2" fmla="val 534"/>
              <a:gd name="adj3" fmla="val -81872"/>
              <a:gd name="adj4" fmla="val -117530"/>
              <a:gd name="adj5" fmla="val -284691"/>
              <a:gd name="adj6" fmla="val -255044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solidFill>
                  <a:srgbClr val="B265FF"/>
                </a:solidFill>
              </a:rPr>
              <a:t>對人</a:t>
            </a:r>
            <a:r>
              <a:rPr lang="zh-TW" altLang="zh-TW" sz="2800" b="1" dirty="0">
                <a:solidFill>
                  <a:srgbClr val="B265FF"/>
                </a:solidFill>
              </a:rPr>
              <a:t>謊</a:t>
            </a:r>
            <a:endParaRPr lang="zh-TW" altLang="en-US" dirty="0"/>
          </a:p>
        </p:txBody>
      </p:sp>
      <p:sp>
        <p:nvSpPr>
          <p:cNvPr id="16" name="直線圖說文字 2 (無框線) 15"/>
          <p:cNvSpPr/>
          <p:nvPr/>
        </p:nvSpPr>
        <p:spPr>
          <a:xfrm flipH="1">
            <a:off x="3248166" y="5822590"/>
            <a:ext cx="1249973" cy="523220"/>
          </a:xfrm>
          <a:prstGeom prst="callout2">
            <a:avLst>
              <a:gd name="adj1" fmla="val 45230"/>
              <a:gd name="adj2" fmla="val 4968"/>
              <a:gd name="adj3" fmla="val -124239"/>
              <a:gd name="adj4" fmla="val -51027"/>
              <a:gd name="adj5" fmla="val -250268"/>
              <a:gd name="adj6" fmla="val -82135"/>
            </a:avLst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B265FF"/>
                </a:solidFill>
              </a:rPr>
              <a:t>對己謊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116466" y="1000437"/>
            <a:ext cx="4513417" cy="224676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 smtClean="0">
                <a:solidFill>
                  <a:schemeClr val="tx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你們是出於那父魔鬼，</a:t>
            </a:r>
            <a:r>
              <a:rPr lang="en-US" altLang="zh-TW" sz="2800" b="1" dirty="0" smtClean="0">
                <a:solidFill>
                  <a:schemeClr val="tx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b="1" dirty="0" smtClean="0">
                <a:solidFill>
                  <a:schemeClr val="tx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在他裡面沒有真理。他說謊是出於他自己的私有物，因他是說謊的，也是說謊者的父。</a:t>
            </a:r>
            <a:endParaRPr lang="en-US" altLang="zh-TW" sz="2800" b="1" dirty="0" smtClean="0">
              <a:solidFill>
                <a:schemeClr val="tx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2400" b="1" dirty="0" smtClean="0">
                <a:solidFill>
                  <a:schemeClr val="tx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400" b="1" dirty="0" smtClean="0">
                <a:solidFill>
                  <a:schemeClr val="tx1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8:44</a:t>
            </a:r>
            <a:endParaRPr lang="zh-TW" altLang="en-US" sz="2400" b="1" dirty="0">
              <a:solidFill>
                <a:schemeClr val="tx1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0263" y="257652"/>
            <a:ext cx="8061771" cy="584775"/>
          </a:xfrm>
          <a:prstGeom prst="rect">
            <a:avLst/>
          </a:prstGeom>
          <a:solidFill>
            <a:srgbClr val="003300"/>
          </a:solidFill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solidFill>
                  <a:srgbClr val="FFFF00"/>
                </a:solidFill>
              </a:rPr>
              <a:t>耶穌說，我就是道路、真理、生命。   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約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14:6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8894" y="867066"/>
            <a:ext cx="324036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偷</a:t>
            </a:r>
            <a:r>
              <a:rPr lang="zh-TW" altLang="en-US" sz="4800" b="1" dirty="0" smtClean="0"/>
              <a:t>竊</a:t>
            </a:r>
            <a:endParaRPr lang="zh-TW" altLang="en-US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2" b="99538" l="0" r="98308">
                        <a14:foregroundMark x1="18154" y1="60923" x2="18154" y2="60923"/>
                        <a14:foregroundMark x1="32615" y1="45385" x2="32615" y2="45385"/>
                        <a14:backgroundMark x1="42000" y1="68615" x2="42000" y2="68615"/>
                        <a14:backgroundMark x1="40615" y1="58769" x2="40615" y2="58769"/>
                        <a14:backgroundMark x1="38615" y1="57538" x2="38615" y2="57538"/>
                        <a14:backgroundMark x1="35692" y1="59231" x2="35692" y2="59231"/>
                        <a14:backgroundMark x1="29692" y1="66462" x2="29692" y2="66462"/>
                        <a14:backgroundMark x1="23846" y1="78462" x2="23846" y2="78462"/>
                        <a14:backgroundMark x1="20000" y1="87231" x2="20000" y2="87231"/>
                        <a14:backgroundMark x1="23538" y1="91077" x2="23538" y2="91077"/>
                        <a14:backgroundMark x1="17846" y1="77231" x2="17846" y2="77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07" y="1988840"/>
            <a:ext cx="4248472" cy="44705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05380" y="4437112"/>
            <a:ext cx="1656184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公器私用</a:t>
            </a:r>
          </a:p>
        </p:txBody>
      </p:sp>
      <p:sp>
        <p:nvSpPr>
          <p:cNvPr id="5" name="矩形 4"/>
          <p:cNvSpPr/>
          <p:nvPr/>
        </p:nvSpPr>
        <p:spPr>
          <a:xfrm>
            <a:off x="3985141" y="1465620"/>
            <a:ext cx="902811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6EA0B0">
                    <a:lumMod val="60000"/>
                    <a:lumOff val="40000"/>
                  </a:srgbClr>
                </a:solidFill>
              </a:rPr>
              <a:t>小偷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90568" y="2318945"/>
            <a:ext cx="902811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6EA0B0">
                    <a:lumMod val="60000"/>
                    <a:lumOff val="40000"/>
                  </a:srgbClr>
                </a:solidFill>
              </a:rPr>
              <a:t>大偷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35580" y="3913892"/>
            <a:ext cx="1261884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6EA0B0">
                    <a:lumMod val="60000"/>
                    <a:lumOff val="40000"/>
                  </a:srgbClr>
                </a:solidFill>
              </a:rPr>
              <a:t>野蠻偷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57010" y="5445224"/>
            <a:ext cx="1261884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6EA0B0">
                    <a:lumMod val="60000"/>
                    <a:lumOff val="40000"/>
                  </a:srgbClr>
                </a:solidFill>
              </a:rPr>
              <a:t>文明偷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05380" y="2807350"/>
            <a:ext cx="1620957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6EA0B0">
                    <a:lumMod val="60000"/>
                    <a:lumOff val="40000"/>
                  </a:srgbClr>
                </a:solidFill>
              </a:rPr>
              <a:t>營私舞弊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21298" y="188640"/>
            <a:ext cx="5297596" cy="1077218"/>
          </a:xfrm>
          <a:prstGeom prst="rect">
            <a:avLst/>
          </a:prstGeom>
          <a:solidFill>
            <a:schemeClr val="bg1">
              <a:lumMod val="75000"/>
              <a:lumOff val="2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從心裏發出惡念、兇殺、姦淫、淫亂、偷竊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15:19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9" b="92462" l="10000" r="90000">
                        <a14:foregroundMark x1="50192" y1="16154" x2="50192" y2="16154"/>
                        <a14:backgroundMark x1="48654" y1="83692" x2="48654" y2="83692"/>
                        <a14:backgroundMark x1="47885" y1="81231" x2="47885" y2="81231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5571" y="836712"/>
            <a:ext cx="43924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H="1">
            <a:off x="349920" y="476672"/>
            <a:ext cx="1851267" cy="1143000"/>
          </a:xfrm>
          <a:prstGeom prst="callout2">
            <a:avLst>
              <a:gd name="adj1" fmla="val 53902"/>
              <a:gd name="adj2" fmla="val 12622"/>
              <a:gd name="adj3" fmla="val 72083"/>
              <a:gd name="adj4" fmla="val -49596"/>
              <a:gd name="adj5" fmla="val 249469"/>
              <a:gd name="adj6" fmla="val -105789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貪</a:t>
            </a:r>
            <a:r>
              <a:rPr lang="zh-TW" altLang="en-US" sz="4800" b="1" dirty="0"/>
              <a:t>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65" b="99412" l="0" r="99412">
                        <a14:foregroundMark x1="77059" y1="29412" x2="77059" y2="29412"/>
                        <a14:foregroundMark x1="76471" y1="24118" x2="76471" y2="24118"/>
                        <a14:foregroundMark x1="70588" y1="20588" x2="70588" y2="2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75" y="2731162"/>
            <a:ext cx="2088232" cy="2123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(無框線) 3"/>
          <p:cNvSpPr/>
          <p:nvPr/>
        </p:nvSpPr>
        <p:spPr>
          <a:xfrm flipH="1">
            <a:off x="930824" y="4725144"/>
            <a:ext cx="2017443" cy="1015663"/>
          </a:xfrm>
          <a:prstGeom prst="callout2">
            <a:avLst>
              <a:gd name="adj1" fmla="val 55580"/>
              <a:gd name="adj2" fmla="val 10209"/>
              <a:gd name="adj3" fmla="val 1017"/>
              <a:gd name="adj4" fmla="val -26281"/>
              <a:gd name="adj5" fmla="val -93478"/>
              <a:gd name="adj6" fmla="val -45293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淫</a:t>
            </a:r>
            <a:r>
              <a:rPr lang="zh-TW" altLang="zh-TW" sz="4800" b="1" dirty="0"/>
              <a:t>念</a:t>
            </a:r>
          </a:p>
        </p:txBody>
      </p:sp>
      <p:sp>
        <p:nvSpPr>
          <p:cNvPr id="5" name="直線圖說文字 2 (無框線) 4"/>
          <p:cNvSpPr/>
          <p:nvPr/>
        </p:nvSpPr>
        <p:spPr>
          <a:xfrm flipH="1">
            <a:off x="1275554" y="2060848"/>
            <a:ext cx="1760034" cy="1015663"/>
          </a:xfrm>
          <a:prstGeom prst="callout2">
            <a:avLst>
              <a:gd name="adj1" fmla="val 52852"/>
              <a:gd name="adj2" fmla="val 5049"/>
              <a:gd name="adj3" fmla="val 61037"/>
              <a:gd name="adj4" fmla="val -26900"/>
              <a:gd name="adj5" fmla="val 128869"/>
              <a:gd name="adj6" fmla="val -52177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white"/>
                </a:solidFill>
              </a:rPr>
              <a:t>仇</a:t>
            </a:r>
            <a:r>
              <a:rPr lang="zh-TW" altLang="en-US" sz="6000" b="1" dirty="0" smtClean="0">
                <a:solidFill>
                  <a:prstClr val="whit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恨</a:t>
            </a:r>
            <a:endParaRPr lang="en-US" altLang="zh-TW" sz="6000" b="1" dirty="0" smtClean="0">
              <a:solidFill>
                <a:prstClr val="white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直線圖說文字 2 (無框線) 5"/>
          <p:cNvSpPr/>
          <p:nvPr/>
        </p:nvSpPr>
        <p:spPr>
          <a:xfrm flipH="1">
            <a:off x="179512" y="3284984"/>
            <a:ext cx="1760034" cy="1015663"/>
          </a:xfrm>
          <a:prstGeom prst="callout2">
            <a:avLst>
              <a:gd name="adj1" fmla="val 51488"/>
              <a:gd name="adj2" fmla="val 6623"/>
              <a:gd name="adj3" fmla="val 56944"/>
              <a:gd name="adj4" fmla="val -44218"/>
              <a:gd name="adj5" fmla="val 27926"/>
              <a:gd name="adj6" fmla="val -105705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800" b="1" dirty="0" smtClean="0"/>
              <a:t>妒</a:t>
            </a:r>
            <a:r>
              <a:rPr lang="zh-TW" altLang="zh-TW" sz="6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忌</a:t>
            </a:r>
            <a:endParaRPr lang="zh-TW" altLang="en-US" sz="6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6819" y="4300647"/>
            <a:ext cx="2843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掛</a:t>
            </a:r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網、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跳舞</a:t>
            </a:r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、電影、打牌、煙、酒、嫖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、</a:t>
            </a:r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濫交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直線圖說文字 2 (無框線) 7"/>
          <p:cNvSpPr/>
          <p:nvPr/>
        </p:nvSpPr>
        <p:spPr>
          <a:xfrm>
            <a:off x="5938966" y="2755699"/>
            <a:ext cx="2646878" cy="1569660"/>
          </a:xfrm>
          <a:prstGeom prst="callout2">
            <a:avLst>
              <a:gd name="adj1" fmla="val 45059"/>
              <a:gd name="adj2" fmla="val 1697"/>
              <a:gd name="adj3" fmla="val 40361"/>
              <a:gd name="adj4" fmla="val -18896"/>
              <a:gd name="adj5" fmla="val 27937"/>
              <a:gd name="adj6" fmla="val -33851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zh-TW" altLang="en-US" sz="4800" b="1" dirty="0" smtClean="0">
                <a:solidFill>
                  <a:prstClr val="white"/>
                </a:solidFill>
              </a:rPr>
              <a:t>脫不掉的</a:t>
            </a:r>
            <a:endParaRPr lang="en-US" altLang="zh-TW" sz="4800" b="1" dirty="0" smtClean="0">
              <a:solidFill>
                <a:prstClr val="white"/>
              </a:solidFill>
            </a:endParaRPr>
          </a:p>
          <a:p>
            <a:pPr lvl="0" algn="ctr"/>
            <a:r>
              <a:rPr lang="zh-TW" altLang="en-US" sz="4800" b="1" dirty="0" smtClean="0">
                <a:solidFill>
                  <a:prstClr val="white"/>
                </a:solidFill>
              </a:rPr>
              <a:t>不良</a:t>
            </a:r>
            <a:r>
              <a:rPr lang="zh-TW" altLang="zh-TW" sz="4800" b="1" dirty="0" smtClean="0">
                <a:solidFill>
                  <a:prstClr val="white"/>
                </a:solidFill>
              </a:rPr>
              <a:t>嗜好</a:t>
            </a:r>
            <a:endParaRPr lang="zh-TW" altLang="zh-TW" sz="4800" b="1" dirty="0">
              <a:solidFill>
                <a:prstClr val="white"/>
              </a:solidFill>
            </a:endParaRPr>
          </a:p>
        </p:txBody>
      </p:sp>
      <p:sp>
        <p:nvSpPr>
          <p:cNvPr id="11" name="爆炸 1 10"/>
          <p:cNvSpPr/>
          <p:nvPr/>
        </p:nvSpPr>
        <p:spPr>
          <a:xfrm>
            <a:off x="5580112" y="0"/>
            <a:ext cx="3330000" cy="3111818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zh-TW" altLang="en-US" sz="6600" b="1" dirty="0" smtClean="0">
                <a:solidFill>
                  <a:prstClr val="white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空缺</a:t>
            </a:r>
            <a:endParaRPr lang="zh-TW" altLang="zh-TW" sz="6600" b="1" dirty="0">
              <a:solidFill>
                <a:prstClr val="white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644008" y="2060848"/>
            <a:ext cx="1262811" cy="12241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 rot="18332199">
            <a:off x="2956161" y="1093549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？</a:t>
            </a:r>
            <a:endParaRPr lang="zh-TW" altLang="en-US" sz="96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 rot="19801371">
            <a:off x="3426021" y="65956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？</a:t>
            </a:r>
            <a:endParaRPr lang="zh-TW" altLang="en-US" sz="96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989000" y="50892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？</a:t>
            </a:r>
            <a:endParaRPr lang="zh-TW" altLang="en-US" sz="96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 rot="1228722">
            <a:off x="4599091" y="668891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？</a:t>
            </a:r>
            <a:endParaRPr lang="zh-TW" altLang="en-US" sz="96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602667" y="1178635"/>
            <a:ext cx="1577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罪</a:t>
            </a:r>
            <a:endParaRPr lang="zh-TW" altLang="en-U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9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 animBg="1"/>
      <p:bldP spid="11" grpId="0" animBg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333" l="9778" r="89778">
                        <a14:foregroundMark x1="68889" y1="28444" x2="68889" y2="28444"/>
                        <a14:foregroundMark x1="66222" y1="25333" x2="66222" y2="25333"/>
                        <a14:foregroundMark x1="69778" y1="24000" x2="69778" y2="24000"/>
                        <a14:backgroundMark x1="70667" y1="23556" x2="70667" y2="23556"/>
                        <a14:backgroundMark x1="25333" y1="87556" x2="25333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44347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 rot="20870854">
            <a:off x="2211059" y="718367"/>
            <a:ext cx="291039" cy="381077"/>
          </a:xfrm>
          <a:custGeom>
            <a:avLst/>
            <a:gdLst>
              <a:gd name="connsiteX0" fmla="*/ 0 w 539837"/>
              <a:gd name="connsiteY0" fmla="*/ 0 h 523220"/>
              <a:gd name="connsiteX1" fmla="*/ 539837 w 539837"/>
              <a:gd name="connsiteY1" fmla="*/ 0 h 523220"/>
              <a:gd name="connsiteX2" fmla="*/ 539837 w 539837"/>
              <a:gd name="connsiteY2" fmla="*/ 523220 h 523220"/>
              <a:gd name="connsiteX3" fmla="*/ 0 w 539837"/>
              <a:gd name="connsiteY3" fmla="*/ 523220 h 523220"/>
              <a:gd name="connsiteX4" fmla="*/ 0 w 539837"/>
              <a:gd name="connsiteY4" fmla="*/ 0 h 523220"/>
              <a:gd name="connsiteX0" fmla="*/ 0 w 651981"/>
              <a:gd name="connsiteY0" fmla="*/ 6300 h 523220"/>
              <a:gd name="connsiteX1" fmla="*/ 651981 w 651981"/>
              <a:gd name="connsiteY1" fmla="*/ 0 h 523220"/>
              <a:gd name="connsiteX2" fmla="*/ 651981 w 651981"/>
              <a:gd name="connsiteY2" fmla="*/ 523220 h 523220"/>
              <a:gd name="connsiteX3" fmla="*/ 112144 w 651981"/>
              <a:gd name="connsiteY3" fmla="*/ 523220 h 523220"/>
              <a:gd name="connsiteX4" fmla="*/ 0 w 651981"/>
              <a:gd name="connsiteY4" fmla="*/ 6300 h 523220"/>
              <a:gd name="connsiteX0" fmla="*/ 0 w 651981"/>
              <a:gd name="connsiteY0" fmla="*/ 0 h 516920"/>
              <a:gd name="connsiteX1" fmla="*/ 326891 w 651981"/>
              <a:gd name="connsiteY1" fmla="*/ 110885 h 516920"/>
              <a:gd name="connsiteX2" fmla="*/ 651981 w 651981"/>
              <a:gd name="connsiteY2" fmla="*/ 516920 h 516920"/>
              <a:gd name="connsiteX3" fmla="*/ 112144 w 651981"/>
              <a:gd name="connsiteY3" fmla="*/ 516920 h 516920"/>
              <a:gd name="connsiteX4" fmla="*/ 0 w 651981"/>
              <a:gd name="connsiteY4" fmla="*/ 0 h 516920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112144 w 394933"/>
              <a:gd name="connsiteY3" fmla="*/ 516920 h 533302"/>
              <a:gd name="connsiteX4" fmla="*/ 0 w 394933"/>
              <a:gd name="connsiteY4" fmla="*/ 0 h 533302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95763 w 394933"/>
              <a:gd name="connsiteY3" fmla="*/ 432498 h 533302"/>
              <a:gd name="connsiteX4" fmla="*/ 0 w 394933"/>
              <a:gd name="connsiteY4" fmla="*/ 0 h 533302"/>
              <a:gd name="connsiteX0" fmla="*/ 0 w 387373"/>
              <a:gd name="connsiteY0" fmla="*/ -1 h 676058"/>
              <a:gd name="connsiteX1" fmla="*/ 319331 w 387373"/>
              <a:gd name="connsiteY1" fmla="*/ 253641 h 676058"/>
              <a:gd name="connsiteX2" fmla="*/ 387373 w 387373"/>
              <a:gd name="connsiteY2" fmla="*/ 676058 h 676058"/>
              <a:gd name="connsiteX3" fmla="*/ 88203 w 387373"/>
              <a:gd name="connsiteY3" fmla="*/ 575254 h 676058"/>
              <a:gd name="connsiteX4" fmla="*/ 0 w 387373"/>
              <a:gd name="connsiteY4" fmla="*/ -1 h 6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73" h="676058">
                <a:moveTo>
                  <a:pt x="0" y="-1"/>
                </a:moveTo>
                <a:lnTo>
                  <a:pt x="319331" y="253641"/>
                </a:lnTo>
                <a:lnTo>
                  <a:pt x="387373" y="676058"/>
                </a:lnTo>
                <a:lnTo>
                  <a:pt x="88203" y="575254"/>
                </a:lnTo>
                <a:lnTo>
                  <a:pt x="0" y="-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罪</a:t>
            </a:r>
          </a:p>
        </p:txBody>
      </p:sp>
      <p:sp>
        <p:nvSpPr>
          <p:cNvPr id="7" name="文字方塊 6"/>
          <p:cNvSpPr txBox="1"/>
          <p:nvPr/>
        </p:nvSpPr>
        <p:spPr>
          <a:xfrm rot="19908790">
            <a:off x="1837130" y="1190336"/>
            <a:ext cx="456868" cy="400110"/>
          </a:xfrm>
          <a:custGeom>
            <a:avLst/>
            <a:gdLst>
              <a:gd name="connsiteX0" fmla="*/ 0 w 539837"/>
              <a:gd name="connsiteY0" fmla="*/ 0 h 523220"/>
              <a:gd name="connsiteX1" fmla="*/ 539837 w 539837"/>
              <a:gd name="connsiteY1" fmla="*/ 0 h 523220"/>
              <a:gd name="connsiteX2" fmla="*/ 539837 w 539837"/>
              <a:gd name="connsiteY2" fmla="*/ 523220 h 523220"/>
              <a:gd name="connsiteX3" fmla="*/ 0 w 539837"/>
              <a:gd name="connsiteY3" fmla="*/ 523220 h 523220"/>
              <a:gd name="connsiteX4" fmla="*/ 0 w 539837"/>
              <a:gd name="connsiteY4" fmla="*/ 0 h 523220"/>
              <a:gd name="connsiteX0" fmla="*/ 0 w 651981"/>
              <a:gd name="connsiteY0" fmla="*/ 6300 h 523220"/>
              <a:gd name="connsiteX1" fmla="*/ 651981 w 651981"/>
              <a:gd name="connsiteY1" fmla="*/ 0 h 523220"/>
              <a:gd name="connsiteX2" fmla="*/ 651981 w 651981"/>
              <a:gd name="connsiteY2" fmla="*/ 523220 h 523220"/>
              <a:gd name="connsiteX3" fmla="*/ 112144 w 651981"/>
              <a:gd name="connsiteY3" fmla="*/ 523220 h 523220"/>
              <a:gd name="connsiteX4" fmla="*/ 0 w 651981"/>
              <a:gd name="connsiteY4" fmla="*/ 6300 h 523220"/>
              <a:gd name="connsiteX0" fmla="*/ 0 w 651981"/>
              <a:gd name="connsiteY0" fmla="*/ 0 h 516920"/>
              <a:gd name="connsiteX1" fmla="*/ 326891 w 651981"/>
              <a:gd name="connsiteY1" fmla="*/ 110885 h 516920"/>
              <a:gd name="connsiteX2" fmla="*/ 651981 w 651981"/>
              <a:gd name="connsiteY2" fmla="*/ 516920 h 516920"/>
              <a:gd name="connsiteX3" fmla="*/ 112144 w 651981"/>
              <a:gd name="connsiteY3" fmla="*/ 516920 h 516920"/>
              <a:gd name="connsiteX4" fmla="*/ 0 w 651981"/>
              <a:gd name="connsiteY4" fmla="*/ 0 h 516920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112144 w 394933"/>
              <a:gd name="connsiteY3" fmla="*/ 516920 h 533302"/>
              <a:gd name="connsiteX4" fmla="*/ 0 w 394933"/>
              <a:gd name="connsiteY4" fmla="*/ 0 h 533302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95763 w 394933"/>
              <a:gd name="connsiteY3" fmla="*/ 432498 h 533302"/>
              <a:gd name="connsiteX4" fmla="*/ 0 w 394933"/>
              <a:gd name="connsiteY4" fmla="*/ 0 h 533302"/>
              <a:gd name="connsiteX0" fmla="*/ 0 w 387373"/>
              <a:gd name="connsiteY0" fmla="*/ -1 h 676058"/>
              <a:gd name="connsiteX1" fmla="*/ 319331 w 387373"/>
              <a:gd name="connsiteY1" fmla="*/ 253641 h 676058"/>
              <a:gd name="connsiteX2" fmla="*/ 387373 w 387373"/>
              <a:gd name="connsiteY2" fmla="*/ 676058 h 676058"/>
              <a:gd name="connsiteX3" fmla="*/ 88203 w 387373"/>
              <a:gd name="connsiteY3" fmla="*/ 575254 h 676058"/>
              <a:gd name="connsiteX4" fmla="*/ 0 w 387373"/>
              <a:gd name="connsiteY4" fmla="*/ -1 h 6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73" h="676058">
                <a:moveTo>
                  <a:pt x="0" y="-1"/>
                </a:moveTo>
                <a:lnTo>
                  <a:pt x="319331" y="253641"/>
                </a:lnTo>
                <a:lnTo>
                  <a:pt x="387373" y="676058"/>
                </a:lnTo>
                <a:lnTo>
                  <a:pt x="88203" y="575254"/>
                </a:lnTo>
                <a:lnTo>
                  <a:pt x="0" y="-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罪</a:t>
            </a:r>
          </a:p>
        </p:txBody>
      </p:sp>
      <p:sp>
        <p:nvSpPr>
          <p:cNvPr id="8" name="文字方塊 7"/>
          <p:cNvSpPr txBox="1"/>
          <p:nvPr/>
        </p:nvSpPr>
        <p:spPr>
          <a:xfrm rot="3281859">
            <a:off x="1569375" y="1259736"/>
            <a:ext cx="343252" cy="300608"/>
          </a:xfrm>
          <a:custGeom>
            <a:avLst/>
            <a:gdLst>
              <a:gd name="connsiteX0" fmla="*/ 0 w 539837"/>
              <a:gd name="connsiteY0" fmla="*/ 0 h 523220"/>
              <a:gd name="connsiteX1" fmla="*/ 539837 w 539837"/>
              <a:gd name="connsiteY1" fmla="*/ 0 h 523220"/>
              <a:gd name="connsiteX2" fmla="*/ 539837 w 539837"/>
              <a:gd name="connsiteY2" fmla="*/ 523220 h 523220"/>
              <a:gd name="connsiteX3" fmla="*/ 0 w 539837"/>
              <a:gd name="connsiteY3" fmla="*/ 523220 h 523220"/>
              <a:gd name="connsiteX4" fmla="*/ 0 w 539837"/>
              <a:gd name="connsiteY4" fmla="*/ 0 h 523220"/>
              <a:gd name="connsiteX0" fmla="*/ 0 w 651981"/>
              <a:gd name="connsiteY0" fmla="*/ 6300 h 523220"/>
              <a:gd name="connsiteX1" fmla="*/ 651981 w 651981"/>
              <a:gd name="connsiteY1" fmla="*/ 0 h 523220"/>
              <a:gd name="connsiteX2" fmla="*/ 651981 w 651981"/>
              <a:gd name="connsiteY2" fmla="*/ 523220 h 523220"/>
              <a:gd name="connsiteX3" fmla="*/ 112144 w 651981"/>
              <a:gd name="connsiteY3" fmla="*/ 523220 h 523220"/>
              <a:gd name="connsiteX4" fmla="*/ 0 w 651981"/>
              <a:gd name="connsiteY4" fmla="*/ 6300 h 523220"/>
              <a:gd name="connsiteX0" fmla="*/ 0 w 651981"/>
              <a:gd name="connsiteY0" fmla="*/ 0 h 516920"/>
              <a:gd name="connsiteX1" fmla="*/ 326891 w 651981"/>
              <a:gd name="connsiteY1" fmla="*/ 110885 h 516920"/>
              <a:gd name="connsiteX2" fmla="*/ 651981 w 651981"/>
              <a:gd name="connsiteY2" fmla="*/ 516920 h 516920"/>
              <a:gd name="connsiteX3" fmla="*/ 112144 w 651981"/>
              <a:gd name="connsiteY3" fmla="*/ 516920 h 516920"/>
              <a:gd name="connsiteX4" fmla="*/ 0 w 651981"/>
              <a:gd name="connsiteY4" fmla="*/ 0 h 516920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112144 w 394933"/>
              <a:gd name="connsiteY3" fmla="*/ 516920 h 533302"/>
              <a:gd name="connsiteX4" fmla="*/ 0 w 394933"/>
              <a:gd name="connsiteY4" fmla="*/ 0 h 533302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95763 w 394933"/>
              <a:gd name="connsiteY3" fmla="*/ 432498 h 533302"/>
              <a:gd name="connsiteX4" fmla="*/ 0 w 394933"/>
              <a:gd name="connsiteY4" fmla="*/ 0 h 533302"/>
              <a:gd name="connsiteX0" fmla="*/ 0 w 387373"/>
              <a:gd name="connsiteY0" fmla="*/ -1 h 676058"/>
              <a:gd name="connsiteX1" fmla="*/ 319331 w 387373"/>
              <a:gd name="connsiteY1" fmla="*/ 253641 h 676058"/>
              <a:gd name="connsiteX2" fmla="*/ 387373 w 387373"/>
              <a:gd name="connsiteY2" fmla="*/ 676058 h 676058"/>
              <a:gd name="connsiteX3" fmla="*/ 88203 w 387373"/>
              <a:gd name="connsiteY3" fmla="*/ 575254 h 676058"/>
              <a:gd name="connsiteX4" fmla="*/ 0 w 387373"/>
              <a:gd name="connsiteY4" fmla="*/ -1 h 6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73" h="676058">
                <a:moveTo>
                  <a:pt x="0" y="-1"/>
                </a:moveTo>
                <a:lnTo>
                  <a:pt x="319331" y="253641"/>
                </a:lnTo>
                <a:lnTo>
                  <a:pt x="387373" y="676058"/>
                </a:lnTo>
                <a:lnTo>
                  <a:pt x="88203" y="575254"/>
                </a:lnTo>
                <a:lnTo>
                  <a:pt x="0" y="-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罪</a:t>
            </a:r>
          </a:p>
        </p:txBody>
      </p:sp>
      <p:sp>
        <p:nvSpPr>
          <p:cNvPr id="9" name="文字方塊 8"/>
          <p:cNvSpPr txBox="1"/>
          <p:nvPr/>
        </p:nvSpPr>
        <p:spPr>
          <a:xfrm rot="3745841">
            <a:off x="1307877" y="877876"/>
            <a:ext cx="595980" cy="523220"/>
          </a:xfrm>
          <a:custGeom>
            <a:avLst/>
            <a:gdLst>
              <a:gd name="connsiteX0" fmla="*/ 0 w 539837"/>
              <a:gd name="connsiteY0" fmla="*/ 0 h 523220"/>
              <a:gd name="connsiteX1" fmla="*/ 539837 w 539837"/>
              <a:gd name="connsiteY1" fmla="*/ 0 h 523220"/>
              <a:gd name="connsiteX2" fmla="*/ 539837 w 539837"/>
              <a:gd name="connsiteY2" fmla="*/ 523220 h 523220"/>
              <a:gd name="connsiteX3" fmla="*/ 0 w 539837"/>
              <a:gd name="connsiteY3" fmla="*/ 523220 h 523220"/>
              <a:gd name="connsiteX4" fmla="*/ 0 w 539837"/>
              <a:gd name="connsiteY4" fmla="*/ 0 h 523220"/>
              <a:gd name="connsiteX0" fmla="*/ 0 w 651981"/>
              <a:gd name="connsiteY0" fmla="*/ 6300 h 523220"/>
              <a:gd name="connsiteX1" fmla="*/ 651981 w 651981"/>
              <a:gd name="connsiteY1" fmla="*/ 0 h 523220"/>
              <a:gd name="connsiteX2" fmla="*/ 651981 w 651981"/>
              <a:gd name="connsiteY2" fmla="*/ 523220 h 523220"/>
              <a:gd name="connsiteX3" fmla="*/ 112144 w 651981"/>
              <a:gd name="connsiteY3" fmla="*/ 523220 h 523220"/>
              <a:gd name="connsiteX4" fmla="*/ 0 w 651981"/>
              <a:gd name="connsiteY4" fmla="*/ 6300 h 523220"/>
              <a:gd name="connsiteX0" fmla="*/ 0 w 651981"/>
              <a:gd name="connsiteY0" fmla="*/ 0 h 516920"/>
              <a:gd name="connsiteX1" fmla="*/ 326891 w 651981"/>
              <a:gd name="connsiteY1" fmla="*/ 110885 h 516920"/>
              <a:gd name="connsiteX2" fmla="*/ 651981 w 651981"/>
              <a:gd name="connsiteY2" fmla="*/ 516920 h 516920"/>
              <a:gd name="connsiteX3" fmla="*/ 112144 w 651981"/>
              <a:gd name="connsiteY3" fmla="*/ 516920 h 516920"/>
              <a:gd name="connsiteX4" fmla="*/ 0 w 651981"/>
              <a:gd name="connsiteY4" fmla="*/ 0 h 516920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112144 w 394933"/>
              <a:gd name="connsiteY3" fmla="*/ 516920 h 533302"/>
              <a:gd name="connsiteX4" fmla="*/ 0 w 394933"/>
              <a:gd name="connsiteY4" fmla="*/ 0 h 533302"/>
              <a:gd name="connsiteX0" fmla="*/ 0 w 394933"/>
              <a:gd name="connsiteY0" fmla="*/ 0 h 533302"/>
              <a:gd name="connsiteX1" fmla="*/ 326891 w 394933"/>
              <a:gd name="connsiteY1" fmla="*/ 110885 h 533302"/>
              <a:gd name="connsiteX2" fmla="*/ 394933 w 394933"/>
              <a:gd name="connsiteY2" fmla="*/ 533302 h 533302"/>
              <a:gd name="connsiteX3" fmla="*/ 95763 w 394933"/>
              <a:gd name="connsiteY3" fmla="*/ 432498 h 533302"/>
              <a:gd name="connsiteX4" fmla="*/ 0 w 394933"/>
              <a:gd name="connsiteY4" fmla="*/ 0 h 533302"/>
              <a:gd name="connsiteX0" fmla="*/ 0 w 387373"/>
              <a:gd name="connsiteY0" fmla="*/ -1 h 676058"/>
              <a:gd name="connsiteX1" fmla="*/ 319331 w 387373"/>
              <a:gd name="connsiteY1" fmla="*/ 253641 h 676058"/>
              <a:gd name="connsiteX2" fmla="*/ 387373 w 387373"/>
              <a:gd name="connsiteY2" fmla="*/ 676058 h 676058"/>
              <a:gd name="connsiteX3" fmla="*/ 88203 w 387373"/>
              <a:gd name="connsiteY3" fmla="*/ 575254 h 676058"/>
              <a:gd name="connsiteX4" fmla="*/ 0 w 387373"/>
              <a:gd name="connsiteY4" fmla="*/ -1 h 6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73" h="676058">
                <a:moveTo>
                  <a:pt x="0" y="-1"/>
                </a:moveTo>
                <a:lnTo>
                  <a:pt x="319331" y="253641"/>
                </a:lnTo>
                <a:lnTo>
                  <a:pt x="387373" y="676058"/>
                </a:lnTo>
                <a:lnTo>
                  <a:pt x="88203" y="575254"/>
                </a:lnTo>
                <a:lnTo>
                  <a:pt x="0" y="-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罪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0" b="89143" l="1042" r="48264">
                        <a14:backgroundMark x1="6250" y1="48571" x2="6250" y2="4857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21" r="50000" b="9164"/>
          <a:stretch/>
        </p:blipFill>
        <p:spPr bwMode="auto">
          <a:xfrm flipH="1">
            <a:off x="5436096" y="3987700"/>
            <a:ext cx="2455204" cy="2504754"/>
          </a:xfrm>
          <a:prstGeom prst="rect">
            <a:avLst/>
          </a:prstGeom>
          <a:noFill/>
          <a:ln>
            <a:noFill/>
          </a:ln>
          <a:effectLst>
            <a:outerShdw blurRad="50800" dir="12240000" sx="103000" sy="103000" algn="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右箭號 4"/>
          <p:cNvSpPr/>
          <p:nvPr/>
        </p:nvSpPr>
        <p:spPr>
          <a:xfrm rot="1592354">
            <a:off x="2860897" y="3591656"/>
            <a:ext cx="2898654" cy="792088"/>
          </a:xfrm>
          <a:prstGeom prst="rightArrow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063533" y="4312216"/>
            <a:ext cx="1200329" cy="504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</a:rPr>
              <a:t>死</a:t>
            </a:r>
            <a:endParaRPr lang="zh-TW" altLang="en-US" sz="6600" b="1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6"/>
          <a:stretch/>
        </p:blipFill>
        <p:spPr bwMode="auto">
          <a:xfrm rot="20682631">
            <a:off x="1014630" y="1371453"/>
            <a:ext cx="768350" cy="4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5"/>
          <a:stretch/>
        </p:blipFill>
        <p:spPr bwMode="auto">
          <a:xfrm rot="20797758">
            <a:off x="709591" y="1781460"/>
            <a:ext cx="523831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" b="-52"/>
          <a:stretch/>
        </p:blipFill>
        <p:spPr bwMode="auto">
          <a:xfrm rot="541852">
            <a:off x="1146300" y="1466611"/>
            <a:ext cx="1054100" cy="94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4141113" y="277019"/>
            <a:ext cx="861774" cy="1245262"/>
          </a:xfrm>
          <a:prstGeom prst="borderCallout2">
            <a:avLst>
              <a:gd name="adj1" fmla="val 107577"/>
              <a:gd name="adj2" fmla="val 49854"/>
              <a:gd name="adj3" fmla="val 235488"/>
              <a:gd name="adj4" fmla="val 55212"/>
              <a:gd name="adj5" fmla="val 342265"/>
              <a:gd name="adj6" fmla="val 244270"/>
            </a:avLst>
          </a:prstGeom>
          <a:noFill/>
          <a:ln w="28575">
            <a:solidFill>
              <a:schemeClr val="tx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400" b="1" dirty="0" smtClean="0"/>
              <a:t>軟弱</a:t>
            </a:r>
            <a:endParaRPr lang="zh-TW" altLang="en-US" sz="4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005209" y="1881186"/>
            <a:ext cx="861774" cy="1245262"/>
          </a:xfrm>
          <a:prstGeom prst="borderCallout2">
            <a:avLst>
              <a:gd name="adj1" fmla="val 96918"/>
              <a:gd name="adj2" fmla="val 48143"/>
              <a:gd name="adj3" fmla="val 157320"/>
              <a:gd name="adj4" fmla="val 77460"/>
              <a:gd name="adj5" fmla="val 196589"/>
              <a:gd name="adj6" fmla="val 145009"/>
            </a:avLst>
          </a:prstGeom>
          <a:noFill/>
          <a:ln w="28575">
            <a:solidFill>
              <a:schemeClr val="tx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400" b="1" dirty="0"/>
              <a:t>黑暗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632646" y="310679"/>
            <a:ext cx="861774" cy="1245262"/>
          </a:xfrm>
          <a:prstGeom prst="borderCallout2">
            <a:avLst>
              <a:gd name="adj1" fmla="val 99286"/>
              <a:gd name="adj2" fmla="val 49854"/>
              <a:gd name="adj3" fmla="val 162057"/>
              <a:gd name="adj4" fmla="val 60346"/>
              <a:gd name="adj5" fmla="val 319763"/>
              <a:gd name="adj6" fmla="val 95379"/>
            </a:avLst>
          </a:prstGeom>
          <a:noFill/>
          <a:ln w="28575">
            <a:solidFill>
              <a:schemeClr val="tx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400" b="1" dirty="0" smtClean="0"/>
              <a:t>空虛</a:t>
            </a:r>
            <a:endParaRPr lang="zh-TW" altLang="en-US" sz="4400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32504" y="1881186"/>
            <a:ext cx="861774" cy="1245262"/>
          </a:xfrm>
          <a:prstGeom prst="borderCallout2">
            <a:avLst>
              <a:gd name="adj1" fmla="val 98102"/>
              <a:gd name="adj2" fmla="val 48143"/>
              <a:gd name="adj3" fmla="val 132448"/>
              <a:gd name="adj4" fmla="val 43232"/>
              <a:gd name="adj5" fmla="val 190667"/>
              <a:gd name="adj6" fmla="val 38903"/>
            </a:avLst>
          </a:prstGeom>
          <a:noFill/>
          <a:ln w="28575">
            <a:solidFill>
              <a:schemeClr val="tx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400" b="1" dirty="0" smtClean="0"/>
              <a:t>煩悶</a:t>
            </a:r>
            <a:endParaRPr lang="zh-TW" altLang="en-US" sz="44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096362" y="334083"/>
            <a:ext cx="861774" cy="1245262"/>
          </a:xfrm>
          <a:prstGeom prst="borderCallout2">
            <a:avLst>
              <a:gd name="adj1" fmla="val 94549"/>
              <a:gd name="adj2" fmla="val 49854"/>
              <a:gd name="adj3" fmla="val 218907"/>
              <a:gd name="adj4" fmla="val 51789"/>
              <a:gd name="adj5" fmla="val 318578"/>
              <a:gd name="adj6" fmla="val -15862"/>
            </a:avLst>
          </a:prstGeom>
          <a:noFill/>
          <a:ln w="28575">
            <a:solidFill>
              <a:schemeClr val="tx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400" b="1" dirty="0" smtClean="0"/>
              <a:t>愁苦</a:t>
            </a:r>
            <a:endParaRPr lang="zh-TW" altLang="en-US" sz="44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984225" y="1851479"/>
            <a:ext cx="861774" cy="1245262"/>
          </a:xfrm>
          <a:prstGeom prst="borderCallout2">
            <a:avLst>
              <a:gd name="adj1" fmla="val 98102"/>
              <a:gd name="adj2" fmla="val 49854"/>
              <a:gd name="adj3" fmla="val 158504"/>
              <a:gd name="adj4" fmla="val -2976"/>
              <a:gd name="adj5" fmla="val 219092"/>
              <a:gd name="adj6" fmla="val -98009"/>
            </a:avLst>
          </a:prstGeom>
          <a:noFill/>
          <a:ln w="28575">
            <a:solidFill>
              <a:schemeClr val="tx1">
                <a:lumMod val="6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4400" b="1" dirty="0" smtClean="0"/>
              <a:t>不安</a:t>
            </a:r>
            <a:endParaRPr lang="zh-TW" altLang="en-US" sz="4400" b="1" dirty="0"/>
          </a:p>
        </p:txBody>
      </p:sp>
      <p:sp>
        <p:nvSpPr>
          <p:cNvPr id="13" name="矩形 12"/>
          <p:cNvSpPr/>
          <p:nvPr/>
        </p:nvSpPr>
        <p:spPr>
          <a:xfrm>
            <a:off x="348911" y="4568876"/>
            <a:ext cx="4015333" cy="156966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我是個苦惱的人！誰要救我脫離那屬這死的身體？    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羅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7:24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73223" y="1555941"/>
            <a:ext cx="326243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0" b="1" dirty="0" smtClean="0">
                <a:solidFill>
                  <a:srgbClr val="FF3B3B"/>
                </a:solidFill>
                <a:effectLst>
                  <a:glow rad="101600">
                    <a:schemeClr val="bg1">
                      <a:alpha val="94000"/>
                    </a:schemeClr>
                  </a:glow>
                </a:effectLst>
                <a:latin typeface="+mn-ea"/>
              </a:rPr>
              <a:t>誰？</a:t>
            </a:r>
            <a:endParaRPr lang="zh-TW" altLang="en-US" sz="12000" dirty="0">
              <a:solidFill>
                <a:srgbClr val="FF3B3B"/>
              </a:solidFill>
              <a:effectLst>
                <a:glow rad="101600">
                  <a:schemeClr val="bg1">
                    <a:alpha val="94000"/>
                  </a:schemeClr>
                </a:glow>
              </a:effectLst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6517" y="45533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3B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endParaRPr lang="zh-TW" altLang="en-US" sz="3200" dirty="0">
              <a:solidFill>
                <a:srgbClr val="FF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275 -0.33241 " pathEditMode="relative" rAng="0" ptsTypes="AA">
                                      <p:cBhvr>
                                        <p:cTn id="55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662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14" grpId="0"/>
      <p:bldP spid="15" grpId="0"/>
      <p:bldP spid="15" grpId="1"/>
      <p:bldP spid="15" grpId="2"/>
      <p:bldP spid="15" grpId="3"/>
    </p:bld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677</TotalTime>
  <Words>2365</Words>
  <Application>Microsoft Office PowerPoint</Application>
  <PresentationFormat>如螢幕大小 (4:3)</PresentationFormat>
  <Paragraphs>132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科技</vt:lpstr>
      <vt:lpstr>誰是沒有罪的？</vt:lpstr>
      <vt:lpstr>詩歌725首</vt:lpstr>
      <vt:lpstr>誰 是 沒 有罪的 ？</vt:lpstr>
      <vt:lpstr>PowerPoint 簡報</vt:lpstr>
      <vt:lpstr>誰是沒有罪的？</vt:lpstr>
      <vt:lpstr>說 謊</vt:lpstr>
      <vt:lpstr>偷竊</vt:lpstr>
      <vt:lpstr>貪心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sdlu1994</dc:creator>
  <cp:lastModifiedBy>sdlu1994</cp:lastModifiedBy>
  <cp:revision>54</cp:revision>
  <dcterms:created xsi:type="dcterms:W3CDTF">2015-02-07T04:18:55Z</dcterms:created>
  <dcterms:modified xsi:type="dcterms:W3CDTF">2015-02-18T01:46:41Z</dcterms:modified>
</cp:coreProperties>
</file>