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6"/>
  </p:notesMasterIdLst>
  <p:sldIdLst>
    <p:sldId id="261" r:id="rId2"/>
    <p:sldId id="291" r:id="rId3"/>
    <p:sldId id="258" r:id="rId4"/>
    <p:sldId id="264" r:id="rId5"/>
    <p:sldId id="282" r:id="rId6"/>
    <p:sldId id="275" r:id="rId7"/>
    <p:sldId id="283" r:id="rId8"/>
    <p:sldId id="284" r:id="rId9"/>
    <p:sldId id="287" r:id="rId10"/>
    <p:sldId id="286" r:id="rId11"/>
    <p:sldId id="289" r:id="rId12"/>
    <p:sldId id="262" r:id="rId13"/>
    <p:sldId id="274" r:id="rId14"/>
    <p:sldId id="292" r:id="rId1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006600"/>
    <a:srgbClr val="800000"/>
    <a:srgbClr val="F692F6"/>
    <a:srgbClr val="F04AF0"/>
    <a:srgbClr val="FFFF99"/>
    <a:srgbClr val="000000"/>
    <a:srgbClr val="BA8CDC"/>
    <a:srgbClr val="FFFFCC"/>
    <a:srgbClr val="9F7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9" autoAdjust="0"/>
    <p:restoredTop sz="84264" autoAdjust="0"/>
  </p:normalViewPr>
  <p:slideViewPr>
    <p:cSldViewPr showGuides="1">
      <p:cViewPr>
        <p:scale>
          <a:sx n="40" d="100"/>
          <a:sy n="40" d="100"/>
        </p:scale>
        <p:origin x="-950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A003B0-3148-4080-946A-8C65E9647FC3}" type="datetimeFigureOut">
              <a:rPr lang="zh-TW" altLang="en-US"/>
              <a:pPr>
                <a:defRPr/>
              </a:pPr>
              <a:t>2015/2/18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0DA8740-4A7E-4907-9BAA-4259DA3BC2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079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親愛的朋友們，歡迎你們來到今天的聚集，今天主題很有意思！叫作「還要再渴！」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DA8740-4A7E-4907-9BAA-4259DA3BC22A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352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為了成為人的內容，作人的滿足，神親自經過一個很特別的過程。</a:t>
            </a:r>
          </a:p>
          <a:p>
            <a:pPr>
              <a:defRPr/>
            </a:pPr>
            <a:r>
              <a:rPr lang="zh-TW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首先，神這活水的源頭，成為肉體，經過地上的為人生活</a:t>
            </a:r>
          </a:p>
          <a:p>
            <a:pPr>
              <a:defRPr/>
            </a:pPr>
            <a:r>
              <a:rPr lang="zh-TW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接著，祂為拯救罪人，被釘死在十字架上，</a:t>
            </a:r>
          </a:p>
          <a:p>
            <a:pPr>
              <a:defRPr/>
            </a:pPr>
            <a:r>
              <a:rPr lang="zh-TW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然後被埋葬起來，三日後復活，成為泉源。</a:t>
            </a:r>
            <a:endParaRPr lang="en-US" altLang="zh-TW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defRPr/>
            </a:pPr>
            <a:r>
              <a:rPr lang="zh-TW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如今，基督這泉源湧流出生命的活水，就是賜生命的靈，將祂自己作為生命分賜到我們裏面。</a:t>
            </a:r>
          </a:p>
          <a:p>
            <a:pPr>
              <a:defRPr/>
            </a:pPr>
            <a:r>
              <a:rPr lang="zh-TW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至</a:t>
            </a:r>
            <a:r>
              <a:rPr lang="zh-TW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終，主就成為那湧流生命的神，不僅解了我們裏面長久以來的乾渴，</a:t>
            </a:r>
            <a:endParaRPr lang="en-US" altLang="zh-TW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defRPr/>
            </a:pPr>
            <a:r>
              <a:rPr lang="zh-TW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更是使我們的人生，得到了真正的滿足！</a:t>
            </a:r>
            <a:endParaRPr lang="en-US" altLang="zh-TW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defRPr/>
            </a:pPr>
            <a:r>
              <a:rPr lang="zh-TW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如同聖經中的一處經節所說</a:t>
            </a:r>
            <a:r>
              <a:rPr lang="zh-TW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，「我</a:t>
            </a:r>
            <a:r>
              <a:rPr lang="zh-TW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所賜的水，要在他裏面成為泉源，直湧入永遠的生命</a:t>
            </a:r>
            <a:r>
              <a:rPr lang="zh-TW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。」（約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3:14</a:t>
            </a:r>
            <a:r>
              <a:rPr lang="zh-TW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。）</a:t>
            </a:r>
            <a:endParaRPr lang="zh-TW" altLang="en-US" sz="10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FF2FC-711F-4C7B-ACD0-CB8E2EF7D7C4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/>
              <a:t>親愛的朋友們，今天，得著這活水的路其實非常地簡單。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就是，向主禱告，開口接受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我們可以一同的來念一下這處經節：「</a:t>
            </a:r>
            <a:r>
              <a:rPr lang="zh-TW" altLang="en-US" dirty="0" smtClean="0">
                <a:latin typeface="Candara" pitchFamily="34" charset="0"/>
                <a:ea typeface="標楷體" pitchFamily="65" charset="-120"/>
              </a:rPr>
              <a:t>你若</a:t>
            </a:r>
            <a:r>
              <a:rPr lang="zh-TW" altLang="en-US" sz="1600" b="1" dirty="0" smtClean="0">
                <a:solidFill>
                  <a:srgbClr val="F06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標楷體" pitchFamily="65" charset="-120"/>
              </a:rPr>
              <a:t>口裏認耶穌為主</a:t>
            </a:r>
            <a:r>
              <a:rPr lang="zh-TW" altLang="en-US" dirty="0" smtClean="0">
                <a:latin typeface="Candara" pitchFamily="34" charset="0"/>
                <a:ea typeface="標楷體" pitchFamily="65" charset="-120"/>
              </a:rPr>
              <a:t>，心裏信神叫祂從死人中復活，就必得救。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第二處經節我們也一起讀：「</a:t>
            </a:r>
            <a:r>
              <a:rPr lang="zh-TW" altLang="en-US" dirty="0" smtClean="0">
                <a:latin typeface="Candara" pitchFamily="34" charset="0"/>
                <a:ea typeface="標楷體" pitchFamily="65" charset="-120"/>
              </a:rPr>
              <a:t>因為</a:t>
            </a:r>
            <a:r>
              <a:rPr lang="en-US" altLang="zh-TW" dirty="0" smtClean="0">
                <a:latin typeface="Candara" pitchFamily="34" charset="0"/>
                <a:ea typeface="標楷體" pitchFamily="65" charset="-120"/>
              </a:rPr>
              <a:t>“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標楷體" pitchFamily="65" charset="-120"/>
              </a:rPr>
              <a:t>凡</a:t>
            </a:r>
            <a:r>
              <a:rPr lang="zh-TW" altLang="en-US" sz="1600" b="1" dirty="0" smtClean="0">
                <a:solidFill>
                  <a:srgbClr val="F06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標楷體" pitchFamily="65" charset="-120"/>
              </a:rPr>
              <a:t>呼求主名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標楷體" pitchFamily="65" charset="-120"/>
              </a:rPr>
              <a:t>的，就必得救。</a:t>
            </a:r>
            <a:r>
              <a:rPr lang="en-US" altLang="zh-TW" dirty="0" smtClean="0">
                <a:latin typeface="Candara" pitchFamily="34" charset="0"/>
                <a:ea typeface="標楷體" pitchFamily="65" charset="-120"/>
              </a:rPr>
              <a:t>”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沒有錯，這條路就是「口裏認耶穌為主」，也就是來「呼求主的名」，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只要你簡單的呼求四個字，「哦！主耶穌！」，你就必得救，你也就必得著這個能滿足你的活水。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現在，朋友們，我們大家一同的站起來呼求看看，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我們先將我們的眼睛閉上，然後，從我們內心的最深處，一同的來呼喊三次主的名。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開始！「哦！主耶穌</a:t>
            </a:r>
            <a:r>
              <a:rPr lang="en-US" altLang="zh-TW" dirty="0" smtClean="0"/>
              <a:t>~~</a:t>
            </a:r>
            <a:r>
              <a:rPr lang="zh-TW" altLang="en-US" dirty="0" smtClean="0"/>
              <a:t>！哦！主耶穌</a:t>
            </a:r>
            <a:r>
              <a:rPr lang="en-US" altLang="zh-TW" dirty="0" smtClean="0"/>
              <a:t>~~</a:t>
            </a:r>
            <a:r>
              <a:rPr lang="zh-TW" altLang="en-US" dirty="0" smtClean="0"/>
              <a:t>！哦！主耶穌</a:t>
            </a:r>
            <a:r>
              <a:rPr lang="en-US" altLang="zh-TW" dirty="0" smtClean="0"/>
              <a:t>~~</a:t>
            </a:r>
            <a:r>
              <a:rPr lang="zh-TW" altLang="en-US" dirty="0" smtClean="0"/>
              <a:t>！」</a:t>
            </a: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朋友們，恭喜你！你們得救了！因為聖經說「凡呼求主名的，就必得救。」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然而，這只是第一個步驟，我們還需要下一個步驟，才算是完全的得救。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8670FB-E123-4301-879F-BC7D672150E3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我們一同的來念一下這處經節：「信而受浸的必然得救」</a:t>
            </a:r>
            <a:endParaRPr lang="en-US" altLang="zh-TW" smtClean="0"/>
          </a:p>
          <a:p>
            <a:r>
              <a:rPr lang="zh-TW" altLang="en-US" smtClean="0"/>
              <a:t>沒有錯，「信」，而且「受浸」的，必然得救。</a:t>
            </a:r>
            <a:endParaRPr lang="en-US" altLang="zh-TW" smtClean="0"/>
          </a:p>
          <a:p>
            <a:r>
              <a:rPr lang="zh-TW" altLang="en-US" smtClean="0"/>
              <a:t>今天，你不僅「相信」這位神要作你永遠的生命，並且也呼求了祂的名，接受祂進來。</a:t>
            </a:r>
            <a:endParaRPr lang="en-US" altLang="zh-TW" smtClean="0"/>
          </a:p>
          <a:p>
            <a:r>
              <a:rPr lang="zh-TW" altLang="en-US" smtClean="0"/>
              <a:t>現在，藉著「受浸」，你就彀能有一個神聖的遷移，</a:t>
            </a:r>
            <a:endParaRPr lang="en-US" altLang="zh-TW" smtClean="0"/>
          </a:p>
          <a:p>
            <a:r>
              <a:rPr lang="zh-TW" altLang="en-US" smtClean="0"/>
              <a:t>不僅脫離以前那種虛空、不滿足的生活，</a:t>
            </a:r>
            <a:endParaRPr lang="en-US" altLang="zh-TW" smtClean="0"/>
          </a:p>
          <a:p>
            <a:r>
              <a:rPr lang="zh-TW" altLang="en-US" smtClean="0"/>
              <a:t>更讓這位神，能夠永遠的住在你的裏面，作你永遠的幫助。</a:t>
            </a:r>
            <a:endParaRPr lang="en-US" altLang="zh-TW" smtClean="0"/>
          </a:p>
          <a:p>
            <a:r>
              <a:rPr lang="zh-TW" altLang="en-US" smtClean="0"/>
              <a:t>我們一樣，再把眼睛閉上，我們一同地向這位主有禱告，我禱告一句，你們跟著我禱告一句：「</a:t>
            </a:r>
            <a:r>
              <a:rPr lang="en-US" altLang="zh-TW" smtClean="0"/>
              <a:t>…</a:t>
            </a:r>
            <a:r>
              <a:rPr lang="zh-TW" altLang="en-US" smtClean="0"/>
              <a:t>」。</a:t>
            </a:r>
            <a:endParaRPr lang="en-US" altLang="zh-TW" smtClean="0"/>
          </a:p>
          <a:p>
            <a:r>
              <a:rPr lang="zh-TW" altLang="en-US" smtClean="0"/>
              <a:t>恭喜各位，這位神已經聽了你們的禱告，並且你們今天就可以簡單的受浸，接受這位主作你們的生命。</a:t>
            </a:r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8463B-F7FD-4D1C-B058-5F5E95FD57BF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我們再一同地，把這首詩歌唱過，</a:t>
            </a:r>
          </a:p>
          <a:p>
            <a:r>
              <a:rPr lang="zh-TW" altLang="en-US" dirty="0" smtClean="0"/>
              <a:t>同時，願意受浸的同學們，也開始移動你的腳步，我們往受浸池的方向移動。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DA8740-4A7E-4907-9BAA-4259DA3BC22A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93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開頭</a:t>
            </a:r>
            <a:r>
              <a:rPr lang="zh-TW" altLang="zh-TW" dirty="0" smtClean="0"/>
              <a:t>，想先</a:t>
            </a:r>
            <a:r>
              <a:rPr lang="zh-TW" altLang="en-US" dirty="0" smtClean="0"/>
              <a:t>請</a:t>
            </a:r>
            <a:r>
              <a:rPr lang="zh-TW" altLang="zh-TW" dirty="0" smtClean="0"/>
              <a:t>問各位</a:t>
            </a:r>
            <a:r>
              <a:rPr lang="zh-TW" altLang="en-US" dirty="0" smtClean="0"/>
              <a:t>朋友一個問題</a:t>
            </a:r>
            <a:r>
              <a:rPr lang="zh-TW" altLang="zh-TW" dirty="0" smtClean="0"/>
              <a:t>，你，</a:t>
            </a:r>
            <a:r>
              <a:rPr lang="zh-TW" altLang="en-US" dirty="0" smtClean="0"/>
              <a:t>曾否體會過甚麼是「滿足」的感覺</a:t>
            </a:r>
            <a:r>
              <a:rPr lang="zh-TW" altLang="zh-TW" dirty="0" smtClean="0"/>
              <a:t>？</a:t>
            </a:r>
          </a:p>
          <a:p>
            <a:r>
              <a:rPr lang="zh-TW" altLang="en-US" dirty="0" smtClean="0"/>
              <a:t>仔細的想一想，在我們的生活中，有甚麼東西會使我們得到滿足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r>
              <a:rPr lang="zh-TW" altLang="en-US" dirty="0" smtClean="0"/>
              <a:t>當我們不滿足時，我們內心的感覺就是，「渴」。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DF248-4AF0-44A4-A589-4247179594F1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在我們的經驗裏，</a:t>
            </a:r>
            <a:endParaRPr lang="en-US" altLang="zh-TW" dirty="0" smtClean="0"/>
          </a:p>
          <a:p>
            <a:r>
              <a:rPr lang="zh-TW" altLang="en-US" dirty="0" smtClean="0"/>
              <a:t>飽嚐了一頓豐盛的大餐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欣賞了一部部精彩的電影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閱讀了一本本的好書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賺得了人生中一筆的財富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或是得到別人的肯定和表楊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這些，可能都是我們所領會或經歷過的滿足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1D9F6-4835-4FBC-B336-FCBE08DD753F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然而，這些所帶來的，是真正的滿足嗎？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EB129D-FBA9-4834-A5C6-8D380CCB77AC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許多時候，好像得到了些甚麼，卻又好像若有所缺，不得滿足</a:t>
            </a:r>
            <a:endParaRPr lang="en-US" altLang="zh-TW" smtClean="0"/>
          </a:p>
          <a:p>
            <a:r>
              <a:rPr lang="zh-TW" altLang="en-US" smtClean="0"/>
              <a:t>這是為什麼呢？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B24C20-6454-4D66-B8C0-6000CC81FBD9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z="9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因為</a:t>
            </a:r>
            <a:r>
              <a:rPr lang="zh-TW" alt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人總是乾渴的！</a:t>
            </a:r>
            <a:endParaRPr lang="en-US" altLang="zh-TW" sz="1400" dirty="0" smtClean="0">
              <a:solidFill>
                <a:schemeClr val="bg1"/>
              </a:solidFill>
              <a:latin typeface="標楷體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標楷體"/>
              </a:rPr>
              <a:t>人不斷地尋求外面的事物，就是為了要使內心的渴望能得到滿足</a:t>
            </a:r>
            <a:r>
              <a:rPr lang="en-US" altLang="zh-TW" dirty="0" smtClean="0">
                <a:solidFill>
                  <a:schemeClr val="bg1"/>
                </a:solidFill>
                <a:latin typeface="標楷體"/>
              </a:rPr>
              <a:t>…</a:t>
            </a:r>
          </a:p>
          <a:p>
            <a:pPr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EF6F30-1EDB-45D9-AF85-477F78C28D4F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</a:rPr>
              <a:t>然而，人無論追求什麼，金錢、學問</a:t>
            </a:r>
            <a:r>
              <a:rPr lang="en-US" altLang="zh-TW" dirty="0" smtClean="0">
                <a:solidFill>
                  <a:schemeClr val="bg1"/>
                </a:solidFill>
                <a:latin typeface="標楷體" pitchFamily="65" charset="-120"/>
              </a:rPr>
              <a:t>…</a:t>
            </a:r>
          </a:p>
          <a:p>
            <a:pPr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</a:rPr>
              <a:t>以下是眾人所公認的，就是</a:t>
            </a:r>
            <a:r>
              <a:rPr lang="en-US" altLang="zh-TW" dirty="0" smtClean="0">
                <a:solidFill>
                  <a:schemeClr val="bg1"/>
                </a:solidFill>
                <a:latin typeface="標楷體" pitchFamily="65" charset="-120"/>
              </a:rPr>
              <a:t>…</a:t>
            </a:r>
          </a:p>
          <a:p>
            <a:r>
              <a:rPr lang="zh-TW" altLang="en-US" dirty="0" smtClean="0"/>
              <a:t>金錢，沒有辦法叫人滿足</a:t>
            </a:r>
            <a:endParaRPr lang="en-US" altLang="zh-TW" dirty="0" smtClean="0"/>
          </a:p>
          <a:p>
            <a:r>
              <a:rPr lang="zh-TW" altLang="en-US" dirty="0" smtClean="0"/>
              <a:t>學問，沒有辦法叫人滿足</a:t>
            </a:r>
            <a:endParaRPr lang="en-US" altLang="zh-TW" dirty="0" smtClean="0"/>
          </a:p>
          <a:p>
            <a:r>
              <a:rPr lang="zh-TW" altLang="en-US" dirty="0" smtClean="0"/>
              <a:t>享樂，沒有辦法叫人滿足</a:t>
            </a:r>
            <a:endParaRPr lang="en-US" altLang="zh-TW" dirty="0" smtClean="0"/>
          </a:p>
          <a:p>
            <a:r>
              <a:rPr lang="zh-TW" altLang="en-US" dirty="0" smtClean="0"/>
              <a:t>成就，也沒有辦法叫人滿足</a:t>
            </a:r>
            <a:endParaRPr lang="en-US" altLang="zh-TW" dirty="0" smtClean="0"/>
          </a:p>
          <a:p>
            <a:r>
              <a:rPr lang="zh-TW" altLang="en-US" dirty="0" smtClean="0"/>
              <a:t>人始終都是乾渴的，且不得滿足。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D1E1FE-F947-449E-A565-C5B5EB9F925B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Candara" pitchFamily="34" charset="0"/>
                <a:ea typeface="標楷體" pitchFamily="65" charset="-120"/>
              </a:rPr>
              <a:t>金錢、學問、享樂、成就可以解決人的乾渴，但是請聽主耶穌說：</a:t>
            </a:r>
            <a:endParaRPr lang="en-US" altLang="zh-TW" dirty="0" smtClean="0">
              <a:latin typeface="Candara" pitchFamily="34" charset="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Candara" pitchFamily="34" charset="0"/>
                <a:ea typeface="標楷體" pitchFamily="65" charset="-120"/>
              </a:rPr>
              <a:t>「凡喝這水的，還要再渴。」（約</a:t>
            </a:r>
            <a:r>
              <a:rPr lang="en-US" altLang="zh-TW" dirty="0" smtClean="0">
                <a:latin typeface="Candara" pitchFamily="34" charset="0"/>
                <a:ea typeface="標楷體" pitchFamily="65" charset="-120"/>
              </a:rPr>
              <a:t>4:13</a:t>
            </a:r>
            <a:r>
              <a:rPr lang="zh-TW" altLang="en-US" dirty="0" smtClean="0">
                <a:latin typeface="Candara" pitchFamily="34" charset="0"/>
                <a:ea typeface="標楷體" pitchFamily="65" charset="-120"/>
              </a:rPr>
              <a:t>。）</a:t>
            </a:r>
            <a:endParaRPr lang="en-US" altLang="zh-TW" dirty="0" smtClean="0">
              <a:latin typeface="Candara" pitchFamily="34" charset="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Candara" pitchFamily="34" charset="0"/>
                <a:ea typeface="標楷體" pitchFamily="65" charset="-120"/>
              </a:rPr>
              <a:t>這真是至理名言，我們無論追求甚麼，當我們追求到時，真是滿足！但那個滿足不過是一時的，接下來就是更深的乾渴！怎麼辦呢？為什麼會這樣</a:t>
            </a:r>
            <a:r>
              <a:rPr lang="zh-TW" altLang="en-US" dirty="0" smtClean="0">
                <a:latin typeface="Candara" pitchFamily="34" charset="0"/>
                <a:ea typeface="標楷體" pitchFamily="65" charset="-120"/>
              </a:rPr>
              <a:t>？是否有一種活水，叫人喝了就永遠不渴？</a:t>
            </a:r>
            <a:endParaRPr lang="en-US" altLang="zh-TW" dirty="0" smtClean="0">
              <a:latin typeface="Candara" pitchFamily="34" charset="0"/>
              <a:ea typeface="標楷體" pitchFamily="65" charset="-120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CECFA3-6B07-44F5-A6A0-4011D3C25E4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主耶穌會說這話，是因為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…</a:t>
            </a:r>
            <a:endParaRPr lang="zh-TW" altLang="en-US" sz="10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標楷體"/>
              </a:rPr>
              <a:t>神原初創造人，是要人能成為</a:t>
            </a:r>
            <a:r>
              <a:rPr lang="zh-TW" altLang="en-US" sz="1600" dirty="0" smtClean="0">
                <a:solidFill>
                  <a:srgbClr val="FFFF00"/>
                </a:solidFill>
                <a:latin typeface="標楷體"/>
              </a:rPr>
              <a:t>盛裝神</a:t>
            </a:r>
            <a:r>
              <a:rPr lang="zh-TW" altLang="en-US" dirty="0" smtClean="0">
                <a:solidFill>
                  <a:schemeClr val="bg1"/>
                </a:solidFill>
                <a:latin typeface="標楷體"/>
              </a:rPr>
              <a:t>的器皿。</a:t>
            </a:r>
            <a:endParaRPr lang="en-US" altLang="zh-TW" dirty="0" smtClean="0">
              <a:solidFill>
                <a:schemeClr val="bg1"/>
              </a:solidFill>
              <a:latin typeface="標楷體"/>
            </a:endParaRPr>
          </a:p>
          <a:p>
            <a:pPr>
              <a:defRPr/>
            </a:pPr>
            <a:r>
              <a:rPr lang="zh-TW" altLang="en-US" dirty="0" smtClean="0"/>
              <a:t>神所造的人有三部分：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最外面的稱作體，可以盛裝食物、飲料等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中間的稱作魂，可以盛裝情感、愛情等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最裏面得稱作靈，可以盛裝神</a:t>
            </a:r>
            <a:endParaRPr lang="en-US" altLang="zh-TW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2060"/>
                </a:solidFill>
                <a:latin typeface="標楷體"/>
              </a:rPr>
              <a:t>唯有當人的靈，盛裝了神，才能彀得到</a:t>
            </a:r>
            <a:r>
              <a:rPr lang="zh-TW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真正的滿足</a:t>
            </a:r>
            <a:r>
              <a:rPr lang="zh-TW" altLang="en-US" dirty="0" smtClean="0">
                <a:solidFill>
                  <a:srgbClr val="002060"/>
                </a:solidFill>
                <a:latin typeface="標楷體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標楷體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2060"/>
                </a:solidFill>
                <a:latin typeface="標楷體"/>
              </a:rPr>
              <a:t>請聽主說，「人若喝我所賜的水，就永遠不渴！」（約</a:t>
            </a:r>
            <a:r>
              <a:rPr lang="en-US" altLang="zh-TW" dirty="0" smtClean="0">
                <a:solidFill>
                  <a:srgbClr val="002060"/>
                </a:solidFill>
                <a:latin typeface="標楷體"/>
              </a:rPr>
              <a:t>3:14</a:t>
            </a:r>
            <a:r>
              <a:rPr lang="zh-TW" altLang="en-US" dirty="0" smtClean="0">
                <a:solidFill>
                  <a:srgbClr val="002060"/>
                </a:solidFill>
                <a:latin typeface="標楷體"/>
              </a:rPr>
              <a:t>）</a:t>
            </a:r>
            <a:endParaRPr lang="en-US" altLang="zh-TW" dirty="0" smtClean="0">
              <a:solidFill>
                <a:srgbClr val="002060"/>
              </a:solidFill>
              <a:latin typeface="標楷體"/>
            </a:endParaRPr>
          </a:p>
          <a:p>
            <a:pPr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43580-A974-4172-80B9-2247F0C1DED9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A95BD-8D4E-4307-AA25-8228CE9E8D09}" type="datetimeFigureOut">
              <a:rPr lang="zh-TW" altLang="en-US" smtClean="0"/>
              <a:pPr>
                <a:defRPr/>
              </a:pPr>
              <a:t>2015/2/18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435AE-72A6-441C-9088-7DD33D3A318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8F9CC-5FEE-4CFC-8365-33595DDE8C3F}" type="datetimeFigureOut">
              <a:rPr lang="zh-TW" altLang="en-US" smtClean="0"/>
              <a:pPr>
                <a:defRPr/>
              </a:pPr>
              <a:t>2015/2/18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EA09E-D9F2-4E4A-BC4B-002BBDBE6E7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35E63-435C-4067-A31A-ABC9AF27C505}" type="datetimeFigureOut">
              <a:rPr lang="zh-TW" altLang="en-US" smtClean="0"/>
              <a:pPr>
                <a:defRPr/>
              </a:pPr>
              <a:t>2015/2/18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7F17D-A261-4DCB-B129-457E9770B7B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22D095-87E4-40A9-800C-14254B69A039}" type="datetimeFigureOut">
              <a:rPr lang="zh-TW" altLang="en-US" smtClean="0"/>
              <a:pPr>
                <a:defRPr/>
              </a:pPr>
              <a:t>2015/2/18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4832-7777-4D18-8F3C-63984B4589B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0063D-1511-437F-A256-B76F135FE50A}" type="datetimeFigureOut">
              <a:rPr lang="zh-TW" altLang="en-US" smtClean="0"/>
              <a:pPr>
                <a:defRPr/>
              </a:pPr>
              <a:t>2015/2/18</a:t>
            </a:fld>
            <a:endParaRPr lang="zh-TW" alt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3EE0-1AA1-4CE9-BFBE-DDFC9395550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931C4-4277-4EAF-A777-406D0DB3F7CF}" type="datetimeFigureOut">
              <a:rPr lang="zh-TW" altLang="en-US" smtClean="0"/>
              <a:pPr>
                <a:defRPr/>
              </a:pPr>
              <a:t>2015/2/18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A7553-AA6C-486A-AC55-180CFD23CB9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FD28F-1536-4FD5-BDAB-A58A8B046501}" type="datetimeFigureOut">
              <a:rPr lang="zh-TW" altLang="en-US" smtClean="0"/>
              <a:pPr>
                <a:defRPr/>
              </a:pPr>
              <a:t>2015/2/18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EB33F-9571-4DD9-8B69-D04D1D08AF6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11906-F268-44C9-A83B-F06FCD20C983}" type="datetimeFigureOut">
              <a:rPr lang="zh-TW" altLang="en-US" smtClean="0"/>
              <a:pPr>
                <a:defRPr/>
              </a:pPr>
              <a:t>2015/2/18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9EED8-17C8-4F13-A1EE-331DF5FA546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B1595-5C17-44A4-9760-BF66C74E3B53}" type="datetimeFigureOut">
              <a:rPr lang="zh-TW" altLang="en-US" smtClean="0"/>
              <a:pPr>
                <a:defRPr/>
              </a:pPr>
              <a:t>2015/2/18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03364-D759-4146-9AFE-D7807C26E22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4F446B-49CC-460B-B6E1-7D245C321CC0}" type="datetimeFigureOut">
              <a:rPr lang="zh-TW" altLang="en-US" smtClean="0"/>
              <a:pPr>
                <a:defRPr/>
              </a:pPr>
              <a:t>2015/2/18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5274D-7F57-443E-A543-A5CE70C4646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C40F4-03C5-4AD5-B088-AE6AE71DC17B}" type="datetimeFigureOut">
              <a:rPr lang="zh-TW" altLang="en-US" smtClean="0"/>
              <a:pPr>
                <a:defRPr/>
              </a:pPr>
              <a:t>2015/2/18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7739-4872-4C38-B473-96297CF2835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2D9446-C739-4AA7-B388-9D60988F3854}" type="datetimeFigureOut">
              <a:rPr lang="zh-TW" altLang="en-US" smtClean="0"/>
              <a:pPr>
                <a:defRPr/>
              </a:pPr>
              <a:t>2015/2/18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E49806-74FE-4BD1-9C16-E29D6331BED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9"/>
          <a:stretch/>
        </p:blipFill>
        <p:spPr bwMode="auto">
          <a:xfrm>
            <a:off x="-28178" y="-2654"/>
            <a:ext cx="9172178" cy="686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07504" y="990431"/>
            <a:ext cx="8892480" cy="5078313"/>
          </a:xfrm>
          <a:prstGeom prst="rect">
            <a:avLst/>
          </a:prstGeom>
          <a:noFill/>
          <a:effectLst>
            <a:softEdge rad="127000"/>
          </a:effectLst>
        </p:spPr>
        <p:txBody>
          <a:bodyPr>
            <a:sp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我們</a:t>
            </a:r>
            <a:r>
              <a:rPr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在喝生命的水，活水湧出如同江河！</a:t>
            </a:r>
            <a:endParaRPr lang="en-US" altLang="zh-TW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喝了這水，主曾明說，就永遠永遠不再渴</a:t>
            </a:r>
            <a:r>
              <a:rPr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新細明體" pitchFamily="18" charset="-120"/>
              </a:rPr>
              <a:t>！</a:t>
            </a:r>
            <a:endParaRPr lang="en-US" altLang="zh-TW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新細明體" pitchFamily="18" charset="-120"/>
            </a:endParaRP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〈</a:t>
            </a:r>
            <a:r>
              <a:rPr kumimoji="0"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副歌</a:t>
            </a:r>
            <a:r>
              <a:rPr kumimoji="0" lang="en-US" altLang="zh-TW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〉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難道永遠不再渴？是！永遠不再渴！</a:t>
            </a:r>
            <a:endParaRPr lang="en-US" altLang="zh-TW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難道永遠不再渴？是！永遠不再渴！</a:t>
            </a:r>
            <a:endParaRPr lang="en-US" altLang="zh-TW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喝了這水，主曾明說，就永遠永遠不再渴。</a:t>
            </a:r>
            <a:endParaRPr kumimoji="0" lang="en-US" altLang="zh-TW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950" y="44450"/>
            <a:ext cx="8856663" cy="93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</a:t>
            </a:r>
            <a:r>
              <a:rPr kumimoji="0" lang="zh-TW" alt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我們在喝生命的水</a:t>
            </a:r>
            <a:r>
              <a:rPr kumimoji="0" lang="en-US" altLang="zh-TW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</a:t>
            </a:r>
            <a:endParaRPr kumimoji="0" lang="zh-TW" altLang="en-US" sz="25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36538" y="188913"/>
            <a:ext cx="50513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主耶穌會說這話，是因為</a:t>
            </a:r>
            <a:r>
              <a:rPr kumimoji="0" lang="en-US" altLang="zh-TW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…</a:t>
            </a:r>
            <a:endParaRPr kumimoji="0" lang="zh-TW" altLang="en-US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6146" name="Picture 2" descr="C:\Documents and Settings\Administrator\桌面\不道德人的需要\10+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5750" t="71826"/>
          <a:stretch>
            <a:fillRect/>
          </a:stretch>
        </p:blipFill>
        <p:spPr bwMode="auto">
          <a:xfrm>
            <a:off x="0" y="2479946"/>
            <a:ext cx="2337217" cy="2621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/>
          <p:cNvSpPr txBox="1"/>
          <p:nvPr/>
        </p:nvSpPr>
        <p:spPr>
          <a:xfrm>
            <a:off x="287338" y="980728"/>
            <a:ext cx="83169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人</a:t>
            </a:r>
            <a:r>
              <a:rPr kumimoji="0"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受</a:t>
            </a:r>
            <a:r>
              <a:rPr kumimoji="0"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造是作為</a:t>
            </a:r>
            <a:r>
              <a:rPr kumimoji="0"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盛裝</a:t>
            </a:r>
            <a:r>
              <a:rPr kumimoji="0"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神</a:t>
            </a:r>
            <a:r>
              <a:rPr kumimoji="0"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的</a:t>
            </a:r>
            <a:r>
              <a:rPr kumimoji="0"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器皿</a:t>
            </a:r>
            <a:endParaRPr kumimoji="0"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+mn-ea"/>
            </a:endParaRPr>
          </a:p>
        </p:txBody>
      </p:sp>
      <p:sp>
        <p:nvSpPr>
          <p:cNvPr id="15" name="流程圖: 合併 14"/>
          <p:cNvSpPr/>
          <p:nvPr/>
        </p:nvSpPr>
        <p:spPr>
          <a:xfrm rot="20031951">
            <a:off x="1547703" y="2961706"/>
            <a:ext cx="2529980" cy="2529980"/>
          </a:xfrm>
          <a:prstGeom prst="flowChartMerg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411760" y="1844601"/>
            <a:ext cx="4248472" cy="4248472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047105" y="2479946"/>
            <a:ext cx="3037063" cy="30370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707904" y="3227998"/>
            <a:ext cx="1640939" cy="1640939"/>
          </a:xfrm>
          <a:prstGeom prst="ellipse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859338" y="1949103"/>
            <a:ext cx="45005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rgbClr val="FFFF00"/>
                </a:solidFill>
                <a:latin typeface="+mj-ea"/>
                <a:ea typeface="+mj-ea"/>
              </a:rPr>
              <a:t>體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-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新細明體" pitchFamily="18" charset="-120"/>
              </a:rPr>
              <a:t>----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&gt;</a:t>
            </a:r>
            <a:r>
              <a:rPr lang="zh-TW" altLang="en-US" sz="3600" b="1" dirty="0">
                <a:latin typeface="+mj-ea"/>
                <a:ea typeface="+mj-ea"/>
              </a:rPr>
              <a:t>盛裝食物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464050" y="2669828"/>
            <a:ext cx="45005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tx2">
                    <a:lumMod val="25000"/>
                  </a:schemeClr>
                </a:solidFill>
                <a:latin typeface="+mj-ea"/>
                <a:ea typeface="+mj-ea"/>
              </a:rPr>
              <a:t>魂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-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新細明體" pitchFamily="18" charset="-120"/>
              </a:rPr>
              <a:t>------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&gt;</a:t>
            </a:r>
            <a:r>
              <a:rPr lang="zh-TW" altLang="en-US" sz="3600" b="1" dirty="0">
                <a:latin typeface="+mj-ea"/>
                <a:ea typeface="+mj-ea"/>
              </a:rPr>
              <a:t>盛裝情感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115419" y="3444439"/>
            <a:ext cx="48491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6600" b="1" dirty="0">
                <a:solidFill>
                  <a:srgbClr val="006600"/>
                </a:solidFill>
                <a:latin typeface="+mj-ea"/>
                <a:ea typeface="+mj-ea"/>
              </a:rPr>
              <a:t>靈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-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新細明體" pitchFamily="18" charset="-120"/>
              </a:rPr>
              <a:t>--------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&gt;</a:t>
            </a:r>
            <a:r>
              <a:rPr lang="zh-TW" altLang="en-US" sz="3600" b="1" dirty="0">
                <a:solidFill>
                  <a:srgbClr val="FFFF00"/>
                </a:solidFill>
                <a:latin typeface="+mj-ea"/>
                <a:ea typeface="+mj-ea"/>
              </a:rPr>
              <a:t>盛裝神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236538" y="4868937"/>
            <a:ext cx="882015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/>
                <a:ea typeface="+mn-ea"/>
              </a:rPr>
              <a:t> 唯有當</a:t>
            </a:r>
            <a:r>
              <a:rPr kumimoji="0" lang="zh-TW" alt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人的靈，</a:t>
            </a:r>
            <a:r>
              <a:rPr kumimoji="0" lang="zh-TW" altLang="en-US" sz="6000" b="1" dirty="0">
                <a:solidFill>
                  <a:srgbClr val="F692F6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盛裝了神</a:t>
            </a:r>
            <a:r>
              <a:rPr kumimoji="0" lang="zh-TW" alt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，</a:t>
            </a:r>
            <a:endParaRPr kumimoji="0" lang="en-US" altLang="zh-TW" sz="4400" b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/>
                <a:ea typeface="+mn-ea"/>
              </a:rPr>
              <a:t>      才能彀得到</a:t>
            </a:r>
            <a:r>
              <a:rPr kumimoji="0" lang="zh-TW" alt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真正的</a:t>
            </a:r>
            <a:r>
              <a:rPr kumimoji="0" lang="zh-TW" altLang="en-US" sz="4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滿足</a:t>
            </a:r>
            <a:endParaRPr kumimoji="0" lang="en-US" altLang="zh-TW" sz="4400" b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/>
              <a:ea typeface="+mn-ea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287338" y="158134"/>
            <a:ext cx="7879080" cy="7831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人若喝我所賜的水，就永遠不渴！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6" grpId="0"/>
      <p:bldP spid="17" grpId="0"/>
      <p:bldP spid="18" grpId="0"/>
      <p:bldP spid="20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2" descr="C:\Documents and Settings\Administrator\桌面\不道德人的需要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6000" contrast="64000"/>
                    </a14:imgEffect>
                  </a14:imgLayer>
                </a14:imgProps>
              </a:ext>
            </a:extLst>
          </a:blip>
          <a:srcRect t="19411" b="28031"/>
          <a:stretch>
            <a:fillRect/>
          </a:stretch>
        </p:blipFill>
        <p:spPr bwMode="auto">
          <a:xfrm>
            <a:off x="92928" y="31998"/>
            <a:ext cx="8958144" cy="679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直線圖說文字 1 1"/>
          <p:cNvSpPr/>
          <p:nvPr/>
        </p:nvSpPr>
        <p:spPr>
          <a:xfrm>
            <a:off x="395536" y="1358373"/>
            <a:ext cx="1826141" cy="584775"/>
          </a:xfrm>
          <a:prstGeom prst="borderCallout1">
            <a:avLst>
              <a:gd name="adj1" fmla="val 48069"/>
              <a:gd name="adj2" fmla="val 103288"/>
              <a:gd name="adj3" fmla="val -24322"/>
              <a:gd name="adj4" fmla="val 136922"/>
            </a:avLst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成為肉體</a:t>
            </a:r>
          </a:p>
        </p:txBody>
      </p:sp>
      <p:sp>
        <p:nvSpPr>
          <p:cNvPr id="6" name="直線圖說文字 1 5"/>
          <p:cNvSpPr/>
          <p:nvPr/>
        </p:nvSpPr>
        <p:spPr>
          <a:xfrm>
            <a:off x="5220072" y="773598"/>
            <a:ext cx="1826141" cy="584775"/>
          </a:xfrm>
          <a:prstGeom prst="borderCallout1">
            <a:avLst>
              <a:gd name="adj1" fmla="val 54584"/>
              <a:gd name="adj2" fmla="val -3117"/>
              <a:gd name="adj3" fmla="val 34316"/>
              <a:gd name="adj4" fmla="val -90492"/>
            </a:avLst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為人生活</a:t>
            </a:r>
            <a:endParaRPr lang="zh-TW" altLang="en-US" sz="3200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直線圖說文字 1 6"/>
          <p:cNvSpPr/>
          <p:nvPr/>
        </p:nvSpPr>
        <p:spPr>
          <a:xfrm>
            <a:off x="5868143" y="1612708"/>
            <a:ext cx="1826141" cy="584775"/>
          </a:xfrm>
          <a:prstGeom prst="borderCallout1">
            <a:avLst>
              <a:gd name="adj1" fmla="val 54584"/>
              <a:gd name="adj2" fmla="val -3117"/>
              <a:gd name="adj3" fmla="val -92733"/>
              <a:gd name="adj4" fmla="val -128047"/>
            </a:avLst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釘死十架</a:t>
            </a:r>
            <a:endParaRPr lang="zh-TW" altLang="en-US" sz="3200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直線圖說文字 1 7"/>
          <p:cNvSpPr/>
          <p:nvPr/>
        </p:nvSpPr>
        <p:spPr>
          <a:xfrm>
            <a:off x="6153308" y="2429062"/>
            <a:ext cx="1005403" cy="584775"/>
          </a:xfrm>
          <a:prstGeom prst="borderCallout1">
            <a:avLst>
              <a:gd name="adj1" fmla="val 54584"/>
              <a:gd name="adj2" fmla="val -3117"/>
              <a:gd name="adj3" fmla="val -216524"/>
              <a:gd name="adj4" fmla="val -269493"/>
            </a:avLst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復活</a:t>
            </a:r>
            <a:endParaRPr lang="zh-TW" altLang="en-US" sz="3200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直線圖說文字 1 8"/>
          <p:cNvSpPr/>
          <p:nvPr/>
        </p:nvSpPr>
        <p:spPr>
          <a:xfrm>
            <a:off x="7078161" y="4216732"/>
            <a:ext cx="1826141" cy="584775"/>
          </a:xfrm>
          <a:prstGeom prst="borderCallout1">
            <a:avLst>
              <a:gd name="adj1" fmla="val 48068"/>
              <a:gd name="adj2" fmla="val -5203"/>
              <a:gd name="adj3" fmla="val 171138"/>
              <a:gd name="adj4" fmla="val -86319"/>
            </a:avLst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成為泉源</a:t>
            </a:r>
          </a:p>
        </p:txBody>
      </p:sp>
      <p:sp>
        <p:nvSpPr>
          <p:cNvPr id="3" name="矩形 2"/>
          <p:cNvSpPr/>
          <p:nvPr/>
        </p:nvSpPr>
        <p:spPr>
          <a:xfrm>
            <a:off x="277461" y="4497436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我所賜的水，要在他裏面成為泉源，直湧入永遠的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3:14</a:t>
            </a:r>
            <a:endParaRPr lang="zh-TW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288" y="4581525"/>
            <a:ext cx="4968875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000" b="1" dirty="0">
                <a:solidFill>
                  <a:srgbClr val="66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哦！主耶穌</a:t>
            </a:r>
            <a:r>
              <a:rPr kumimoji="0" lang="en-US" altLang="zh-TW" sz="5000" b="1" dirty="0">
                <a:solidFill>
                  <a:srgbClr val="66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~~~!</a:t>
            </a:r>
            <a:endParaRPr kumimoji="0" lang="zh-TW" altLang="en-US" sz="5000" b="1" dirty="0">
              <a:solidFill>
                <a:srgbClr val="66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36538" y="188913"/>
            <a:ext cx="8242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得到活水</a:t>
            </a:r>
            <a:r>
              <a:rPr kumimoji="0"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的</a:t>
            </a:r>
            <a:r>
              <a:rPr kumimoji="0"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路─向</a:t>
            </a:r>
            <a:r>
              <a:rPr kumimoji="0"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主禱告，開口接受</a:t>
            </a:r>
            <a:endParaRPr kumimoji="0" lang="en-US" altLang="zh-TW" sz="4000" b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51520" y="956335"/>
            <a:ext cx="8640960" cy="2677656"/>
          </a:xfrm>
          <a:prstGeom prst="rect">
            <a:avLst/>
          </a:prstGeom>
          <a:solidFill>
            <a:schemeClr val="bg2">
              <a:lumMod val="25000"/>
              <a:lumOff val="75000"/>
              <a:alpha val="56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200" b="1" dirty="0" smtClean="0">
                <a:solidFill>
                  <a:srgbClr val="006600"/>
                </a:solidFill>
                <a:latin typeface="Candara" pitchFamily="34" charset="0"/>
                <a:ea typeface="標楷體" pitchFamily="65" charset="-120"/>
              </a:rPr>
              <a:t>你</a:t>
            </a:r>
            <a:r>
              <a:rPr kumimoji="0" lang="zh-TW" altLang="en-US" sz="3200" b="1" dirty="0">
                <a:solidFill>
                  <a:srgbClr val="006600"/>
                </a:solidFill>
                <a:latin typeface="Candara" pitchFamily="34" charset="0"/>
                <a:ea typeface="標楷體" pitchFamily="65" charset="-120"/>
              </a:rPr>
              <a:t>若</a:t>
            </a:r>
            <a:r>
              <a:rPr kumimoji="0" lang="zh-TW" altLang="en-US" sz="4800" b="1" dirty="0">
                <a:solidFill>
                  <a:srgbClr val="0066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ndara" pitchFamily="34" charset="0"/>
                <a:ea typeface="標楷體" pitchFamily="65" charset="-120"/>
              </a:rPr>
              <a:t>口裏認耶穌為主</a:t>
            </a:r>
            <a:r>
              <a:rPr kumimoji="0" lang="zh-TW" altLang="en-US" sz="3200" b="1" dirty="0">
                <a:solidFill>
                  <a:srgbClr val="006600"/>
                </a:solidFill>
                <a:latin typeface="Candara" pitchFamily="34" charset="0"/>
                <a:ea typeface="標楷體" pitchFamily="65" charset="-120"/>
              </a:rPr>
              <a:t>，心裏信神叫祂從死人中復活，就必</a:t>
            </a:r>
            <a:r>
              <a:rPr kumimoji="0" lang="zh-TW" altLang="en-US" sz="3200" b="1" dirty="0" smtClean="0">
                <a:solidFill>
                  <a:srgbClr val="006600"/>
                </a:solidFill>
                <a:latin typeface="Candara" pitchFamily="34" charset="0"/>
                <a:ea typeface="標楷體" pitchFamily="65" charset="-120"/>
              </a:rPr>
              <a:t>得救      </a:t>
            </a:r>
            <a:r>
              <a:rPr kumimoji="0" lang="zh-TW" altLang="en-US" sz="24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</a:t>
            </a:r>
            <a:r>
              <a:rPr kumimoji="0" lang="en-US" altLang="zh-TW" sz="24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10:9</a:t>
            </a:r>
            <a:endParaRPr kumimoji="0" lang="en-US" altLang="zh-TW" sz="24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defRPr/>
            </a:pPr>
            <a:endParaRPr kumimoji="0" lang="zh-TW" altLang="en-US" sz="3200" b="1" dirty="0">
              <a:solidFill>
                <a:srgbClr val="006600"/>
              </a:solidFill>
              <a:latin typeface="Candara" pitchFamily="34" charset="0"/>
              <a:ea typeface="標楷體" pitchFamily="65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51520" y="3284984"/>
            <a:ext cx="8640960" cy="1323439"/>
          </a:xfrm>
          <a:prstGeom prst="rect">
            <a:avLst/>
          </a:prstGeom>
          <a:solidFill>
            <a:schemeClr val="bg2">
              <a:lumMod val="25000"/>
              <a:lumOff val="75000"/>
              <a:alpha val="56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200" b="1" dirty="0" smtClean="0">
                <a:solidFill>
                  <a:srgbClr val="006600"/>
                </a:solidFill>
                <a:latin typeface="Candara" pitchFamily="34" charset="0"/>
                <a:ea typeface="標楷體" pitchFamily="65" charset="-120"/>
              </a:rPr>
              <a:t>因為</a:t>
            </a:r>
            <a:r>
              <a:rPr kumimoji="0" lang="en-US" altLang="zh-TW" sz="3200" b="1" dirty="0">
                <a:solidFill>
                  <a:srgbClr val="006600"/>
                </a:solidFill>
                <a:latin typeface="Candara" pitchFamily="34" charset="0"/>
                <a:ea typeface="標楷體" pitchFamily="65" charset="-120"/>
              </a:rPr>
              <a:t>『</a:t>
            </a:r>
            <a:r>
              <a:rPr kumimoji="0" lang="zh-TW" altLang="en-US" sz="3200" b="1" dirty="0" smtClean="0">
                <a:solidFill>
                  <a:srgbClr val="006600"/>
                </a:solidFill>
                <a:latin typeface="Candara" pitchFamily="34" charset="0"/>
                <a:ea typeface="標楷體" pitchFamily="65" charset="-120"/>
              </a:rPr>
              <a:t>凡</a:t>
            </a:r>
            <a:r>
              <a:rPr kumimoji="0" lang="zh-TW" altLang="en-US" sz="4800" b="1" dirty="0">
                <a:solidFill>
                  <a:srgbClr val="0066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ndara" pitchFamily="34" charset="0"/>
                <a:ea typeface="標楷體" pitchFamily="65" charset="-120"/>
              </a:rPr>
              <a:t>呼求主名的</a:t>
            </a:r>
            <a:r>
              <a:rPr kumimoji="0" lang="zh-TW" altLang="en-US" sz="3200" b="1" dirty="0">
                <a:solidFill>
                  <a:srgbClr val="006600"/>
                </a:solidFill>
                <a:latin typeface="Candara" pitchFamily="34" charset="0"/>
                <a:ea typeface="標楷體" pitchFamily="65" charset="-120"/>
              </a:rPr>
              <a:t>，就必得救</a:t>
            </a:r>
            <a:r>
              <a:rPr kumimoji="0" lang="zh-TW" altLang="en-US" sz="3200" b="1" dirty="0" smtClean="0">
                <a:solidFill>
                  <a:srgbClr val="006600"/>
                </a:solidFill>
                <a:latin typeface="Candara" pitchFamily="34" charset="0"/>
                <a:ea typeface="標楷體" pitchFamily="65" charset="-120"/>
              </a:rPr>
              <a:t>。</a:t>
            </a:r>
            <a:r>
              <a:rPr kumimoji="0" lang="en-US" altLang="zh-TW" sz="3200" b="1" dirty="0" smtClean="0">
                <a:solidFill>
                  <a:srgbClr val="006600"/>
                </a:solidFill>
                <a:latin typeface="Candara" pitchFamily="34" charset="0"/>
                <a:ea typeface="標楷體" pitchFamily="65" charset="-120"/>
              </a:rPr>
              <a:t>』</a:t>
            </a:r>
            <a:r>
              <a:rPr kumimoji="0" lang="zh-TW" altLang="en-US" sz="24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</a:t>
            </a:r>
            <a:r>
              <a:rPr kumimoji="0" lang="en-US" altLang="zh-TW" sz="24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10:3</a:t>
            </a:r>
            <a:endParaRPr kumimoji="0" lang="en-US" altLang="zh-TW" sz="24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kumimoji="0" lang="zh-TW" altLang="en-US" sz="3200" b="1" dirty="0">
              <a:solidFill>
                <a:srgbClr val="006600"/>
              </a:solidFill>
              <a:latin typeface="Candara" pitchFamily="34" charset="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268538" y="5300663"/>
            <a:ext cx="4967287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000" b="1" dirty="0">
                <a:solidFill>
                  <a:srgbClr val="66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哦！主耶穌</a:t>
            </a:r>
            <a:r>
              <a:rPr kumimoji="0" lang="en-US" altLang="zh-TW" sz="5000" b="1" dirty="0">
                <a:solidFill>
                  <a:srgbClr val="66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~~~!</a:t>
            </a:r>
            <a:endParaRPr kumimoji="0" lang="zh-TW" altLang="en-US" sz="5000" b="1" dirty="0">
              <a:solidFill>
                <a:srgbClr val="66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140200" y="5949950"/>
            <a:ext cx="4968875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000" b="1" dirty="0">
                <a:solidFill>
                  <a:srgbClr val="66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哦！主耶穌</a:t>
            </a:r>
            <a:r>
              <a:rPr kumimoji="0" lang="en-US" altLang="zh-TW" sz="5000" b="1" dirty="0">
                <a:solidFill>
                  <a:srgbClr val="66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~~~!</a:t>
            </a:r>
            <a:endParaRPr kumimoji="0" lang="zh-TW" altLang="en-US" sz="5000" b="1" dirty="0">
              <a:solidFill>
                <a:srgbClr val="66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79512" y="342816"/>
            <a:ext cx="864096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>
                <a:solidFill>
                  <a:srgbClr val="002060"/>
                </a:solidFill>
                <a:latin typeface="Candara" pitchFamily="34" charset="0"/>
                <a:ea typeface="標楷體" pitchFamily="65" charset="-120"/>
              </a:rPr>
              <a:t>  </a:t>
            </a:r>
            <a:r>
              <a:rPr kumimoji="0" lang="zh-TW" altLang="en-US" sz="3000" b="1" dirty="0" smtClean="0">
                <a:solidFill>
                  <a:srgbClr val="002060"/>
                </a:solidFill>
                <a:latin typeface="Candara" pitchFamily="34" charset="0"/>
                <a:ea typeface="標楷體" pitchFamily="65" charset="-120"/>
              </a:rPr>
              <a:t>馬</a:t>
            </a:r>
            <a:r>
              <a:rPr kumimoji="0" lang="en-US" altLang="zh-TW" sz="3000" b="1" dirty="0" smtClean="0">
                <a:solidFill>
                  <a:srgbClr val="002060"/>
                </a:solidFill>
                <a:latin typeface="Candara" pitchFamily="34" charset="0"/>
                <a:ea typeface="標楷體" pitchFamily="65" charset="-120"/>
              </a:rPr>
              <a:t>16:16</a:t>
            </a:r>
            <a:endParaRPr kumimoji="0" lang="en-US" altLang="zh-TW" sz="3000" b="1" dirty="0">
              <a:solidFill>
                <a:srgbClr val="002060"/>
              </a:solidFill>
              <a:latin typeface="Candara" pitchFamily="34" charset="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信</a:t>
            </a:r>
            <a:r>
              <a:rPr kumimoji="0" lang="zh-TW" altLang="en-US" sz="4800" dirty="0">
                <a:solidFill>
                  <a:srgbClr val="002060"/>
                </a:solidFill>
                <a:latin typeface="+mj-ea"/>
                <a:ea typeface="+mj-ea"/>
              </a:rPr>
              <a:t>而</a:t>
            </a:r>
            <a:r>
              <a:rPr kumimoji="0" lang="zh-TW" altLang="en-US" sz="7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受浸</a:t>
            </a:r>
            <a:r>
              <a:rPr kumimoji="0" lang="zh-TW" altLang="en-US" sz="4800" dirty="0">
                <a:solidFill>
                  <a:srgbClr val="002060"/>
                </a:solidFill>
                <a:latin typeface="+mj-ea"/>
                <a:ea typeface="+mj-ea"/>
              </a:rPr>
              <a:t>的必然</a:t>
            </a:r>
            <a:r>
              <a:rPr kumimoji="0" lang="zh-TW" altLang="en-US" sz="4800" dirty="0" smtClean="0">
                <a:solidFill>
                  <a:srgbClr val="002060"/>
                </a:solidFill>
                <a:latin typeface="+mj-ea"/>
                <a:ea typeface="+mj-ea"/>
              </a:rPr>
              <a:t>得救</a:t>
            </a:r>
            <a:endParaRPr kumimoji="0" lang="zh-TW" altLang="en-US" sz="60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5" name="四角星形 4"/>
          <p:cNvSpPr/>
          <p:nvPr/>
        </p:nvSpPr>
        <p:spPr>
          <a:xfrm>
            <a:off x="7812360" y="3645024"/>
            <a:ext cx="1224136" cy="1296144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sx="102000" sy="102000" algn="tr" rotWithShape="0">
              <a:prstClr val="black">
                <a:alpha val="89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四角星形 5"/>
          <p:cNvSpPr/>
          <p:nvPr/>
        </p:nvSpPr>
        <p:spPr>
          <a:xfrm>
            <a:off x="3707904" y="2852936"/>
            <a:ext cx="792088" cy="864096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sx="102000" sy="102000" algn="tr" rotWithShape="0">
              <a:prstClr val="black">
                <a:alpha val="89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四角星形 6"/>
          <p:cNvSpPr/>
          <p:nvPr/>
        </p:nvSpPr>
        <p:spPr>
          <a:xfrm>
            <a:off x="4932040" y="3501008"/>
            <a:ext cx="1224136" cy="1296144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sx="102000" sy="102000" algn="tr" rotWithShape="0">
              <a:prstClr val="black">
                <a:alpha val="89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四角星形 7"/>
          <p:cNvSpPr/>
          <p:nvPr/>
        </p:nvSpPr>
        <p:spPr>
          <a:xfrm>
            <a:off x="-36512" y="1700808"/>
            <a:ext cx="1224136" cy="1296144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sx="102000" sy="102000" algn="tr" rotWithShape="0">
              <a:prstClr val="black">
                <a:alpha val="89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四角星形 8"/>
          <p:cNvSpPr/>
          <p:nvPr/>
        </p:nvSpPr>
        <p:spPr>
          <a:xfrm>
            <a:off x="323528" y="3861048"/>
            <a:ext cx="1224136" cy="1296144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sx="102000" sy="102000" algn="tr" rotWithShape="0">
              <a:prstClr val="black">
                <a:alpha val="89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四角星形 9"/>
          <p:cNvSpPr/>
          <p:nvPr/>
        </p:nvSpPr>
        <p:spPr>
          <a:xfrm>
            <a:off x="6804248" y="2204864"/>
            <a:ext cx="1224136" cy="1296144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sx="102000" sy="102000" algn="tr" rotWithShape="0">
              <a:prstClr val="black">
                <a:alpha val="89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四角星形 10"/>
          <p:cNvSpPr/>
          <p:nvPr/>
        </p:nvSpPr>
        <p:spPr>
          <a:xfrm>
            <a:off x="1979712" y="3717032"/>
            <a:ext cx="792088" cy="864096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sx="102000" sy="102000" algn="tr" rotWithShape="0">
              <a:prstClr val="black">
                <a:alpha val="89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四角星形 11"/>
          <p:cNvSpPr/>
          <p:nvPr/>
        </p:nvSpPr>
        <p:spPr>
          <a:xfrm>
            <a:off x="467544" y="2852936"/>
            <a:ext cx="792088" cy="864096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sx="102000" sy="102000" algn="tr" rotWithShape="0">
              <a:prstClr val="black">
                <a:alpha val="89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四角星形 12"/>
          <p:cNvSpPr/>
          <p:nvPr/>
        </p:nvSpPr>
        <p:spPr>
          <a:xfrm>
            <a:off x="7452320" y="3068960"/>
            <a:ext cx="792088" cy="864096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sx="102000" sy="102000" algn="tr" rotWithShape="0">
              <a:prstClr val="black">
                <a:alpha val="89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四角星形 13"/>
          <p:cNvSpPr/>
          <p:nvPr/>
        </p:nvSpPr>
        <p:spPr>
          <a:xfrm>
            <a:off x="6084168" y="2852936"/>
            <a:ext cx="792088" cy="864096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sx="102000" sy="102000" algn="tr" rotWithShape="0">
              <a:prstClr val="black">
                <a:alpha val="89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9"/>
          <a:stretch/>
        </p:blipFill>
        <p:spPr bwMode="auto">
          <a:xfrm>
            <a:off x="-28178" y="-2654"/>
            <a:ext cx="9172178" cy="686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07504" y="990431"/>
            <a:ext cx="8892480" cy="5078313"/>
          </a:xfrm>
          <a:prstGeom prst="rect">
            <a:avLst/>
          </a:prstGeom>
          <a:noFill/>
          <a:effectLst>
            <a:softEdge rad="127000"/>
          </a:effectLst>
        </p:spPr>
        <p:txBody>
          <a:bodyPr>
            <a:sp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我們</a:t>
            </a:r>
            <a:r>
              <a:rPr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在喝生命的水，活水湧出如同江河！</a:t>
            </a:r>
            <a:endParaRPr lang="en-US" altLang="zh-TW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喝了這水，主曾明說，就永遠永遠不再渴</a:t>
            </a:r>
            <a:r>
              <a:rPr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新細明體" pitchFamily="18" charset="-120"/>
              </a:rPr>
              <a:t>！</a:t>
            </a:r>
            <a:endParaRPr lang="en-US" altLang="zh-TW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新細明體" pitchFamily="18" charset="-120"/>
            </a:endParaRP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〈</a:t>
            </a:r>
            <a:r>
              <a:rPr kumimoji="0"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副歌</a:t>
            </a:r>
            <a:r>
              <a:rPr kumimoji="0" lang="en-US" altLang="zh-TW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〉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難道永遠不再渴？是！永遠不再渴！</a:t>
            </a:r>
            <a:endParaRPr lang="en-US" altLang="zh-TW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難道永遠不再渴？是！永遠不再渴！</a:t>
            </a:r>
            <a:endParaRPr lang="en-US" altLang="zh-TW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喝了這水，主曾明說，就永遠永遠不再渴。</a:t>
            </a:r>
            <a:endParaRPr kumimoji="0" lang="en-US" altLang="zh-TW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950" y="44450"/>
            <a:ext cx="8856663" cy="93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</a:t>
            </a:r>
            <a:r>
              <a:rPr kumimoji="0" lang="zh-TW" alt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我們在喝生命的水</a:t>
            </a:r>
            <a:r>
              <a:rPr kumimoji="0" lang="en-US" altLang="zh-TW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</a:t>
            </a:r>
            <a:endParaRPr kumimoji="0" lang="zh-TW" altLang="en-US" sz="25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774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5" y="0"/>
            <a:ext cx="9214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3475037" cy="66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6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4964" y="296118"/>
            <a:ext cx="8280400" cy="2646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你</a:t>
            </a:r>
            <a:r>
              <a:rPr kumimoji="0" lang="en-US" altLang="zh-TW" sz="3600" dirty="0">
                <a:solidFill>
                  <a:srgbClr val="002060"/>
                </a:solidFill>
                <a:latin typeface="+mn-ea"/>
                <a:ea typeface="+mn-ea"/>
              </a:rPr>
              <a:t>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>
                <a:solidFill>
                  <a:srgbClr val="002060"/>
                </a:solidFill>
                <a:latin typeface="+mn-ea"/>
                <a:ea typeface="+mn-ea"/>
              </a:rPr>
              <a:t>    </a:t>
            </a:r>
            <a:r>
              <a:rPr kumimoji="0" lang="zh-TW" altLang="en-US" sz="3600" b="1" dirty="0">
                <a:solidFill>
                  <a:srgbClr val="002060"/>
                </a:solidFill>
                <a:latin typeface="+mn-ea"/>
                <a:ea typeface="+mn-ea"/>
              </a:rPr>
              <a:t>曾否體會過甚麼是</a:t>
            </a:r>
            <a:r>
              <a:rPr kumimoji="0" lang="zh-TW" altLang="en-US" sz="6000" b="1" dirty="0">
                <a:solidFill>
                  <a:srgbClr val="002060"/>
                </a:solidFill>
                <a:latin typeface="+mn-ea"/>
                <a:ea typeface="+mn-ea"/>
              </a:rPr>
              <a:t>滿足</a:t>
            </a:r>
            <a:r>
              <a:rPr kumimoji="0" lang="zh-TW" altLang="en-US" sz="3600" b="1" dirty="0">
                <a:solidFill>
                  <a:srgbClr val="002060"/>
                </a:solidFill>
                <a:latin typeface="+mn-ea"/>
                <a:ea typeface="+mn-ea"/>
              </a:rPr>
              <a:t>的感覺</a:t>
            </a:r>
            <a:r>
              <a:rPr kumimoji="0" lang="en-US" altLang="zh-TW" sz="3600" b="1" dirty="0">
                <a:solidFill>
                  <a:srgbClr val="002060"/>
                </a:solidFill>
                <a:latin typeface="+mn-ea"/>
                <a:ea typeface="+mn-ea"/>
              </a:rPr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6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83175"/>
            <a:ext cx="44926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1" t="19956" r="29438" b="27465"/>
          <a:stretch/>
        </p:blipFill>
        <p:spPr bwMode="auto">
          <a:xfrm>
            <a:off x="5248201" y="4653136"/>
            <a:ext cx="2376836" cy="204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桌面\mov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288" y="1136154"/>
            <a:ext cx="42672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Administrator\桌面\money.jpg"/>
          <p:cNvPicPr>
            <a:picLocks noChangeAspect="1" noChangeArrowheads="1"/>
          </p:cNvPicPr>
          <p:nvPr/>
        </p:nvPicPr>
        <p:blipFill>
          <a:blip r:embed="rId4" cstate="print"/>
          <a:srcRect t="7535" b="4559"/>
          <a:stretch>
            <a:fillRect/>
          </a:stretch>
        </p:blipFill>
        <p:spPr bwMode="auto">
          <a:xfrm>
            <a:off x="4572000" y="3820244"/>
            <a:ext cx="4427984" cy="148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Administrator\桌面\books.jpg"/>
          <p:cNvPicPr>
            <a:picLocks noChangeAspect="1" noChangeArrowheads="1"/>
          </p:cNvPicPr>
          <p:nvPr/>
        </p:nvPicPr>
        <p:blipFill>
          <a:blip r:embed="rId5" cstate="print"/>
          <a:srcRect t="6750" b="8876"/>
          <a:stretch>
            <a:fillRect/>
          </a:stretch>
        </p:blipFill>
        <p:spPr bwMode="auto">
          <a:xfrm>
            <a:off x="223646" y="2455282"/>
            <a:ext cx="4204338" cy="162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Administrator\桌面\chamian.jpg"/>
          <p:cNvPicPr>
            <a:picLocks noChangeAspect="1" noChangeArrowheads="1"/>
          </p:cNvPicPr>
          <p:nvPr/>
        </p:nvPicPr>
        <p:blipFill>
          <a:blip r:embed="rId6" cstate="print"/>
          <a:srcRect b="6476"/>
          <a:stretch>
            <a:fillRect/>
          </a:stretch>
        </p:blipFill>
        <p:spPr bwMode="auto">
          <a:xfrm>
            <a:off x="179512" y="5013176"/>
            <a:ext cx="4339184" cy="16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Documents and Settings\Administrator\桌面\FOOD.jpg"/>
          <p:cNvPicPr>
            <a:picLocks noChangeAspect="1" noChangeArrowheads="1"/>
          </p:cNvPicPr>
          <p:nvPr/>
        </p:nvPicPr>
        <p:blipFill>
          <a:blip r:embed="rId7" cstate="print"/>
          <a:srcRect t="2591" b="5758"/>
          <a:stretch>
            <a:fillRect/>
          </a:stretch>
        </p:blipFill>
        <p:spPr bwMode="auto">
          <a:xfrm>
            <a:off x="128301" y="78595"/>
            <a:ext cx="4536504" cy="144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字方塊 10"/>
          <p:cNvSpPr txBox="1"/>
          <p:nvPr/>
        </p:nvSpPr>
        <p:spPr>
          <a:xfrm>
            <a:off x="4716463" y="387350"/>
            <a:ext cx="547211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ea"/>
                <a:ea typeface="+mn-ea"/>
              </a:rPr>
              <a:t>飽嚐了一頓豐盛的大餐</a:t>
            </a:r>
            <a:r>
              <a:rPr kumimoji="0" lang="en-US" altLang="zh-TW" sz="2800" b="1" dirty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ea"/>
                <a:ea typeface="+mn-ea"/>
              </a:rPr>
              <a:t>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dirty="0">
              <a:solidFill>
                <a:srgbClr val="00206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ea"/>
              <a:ea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9388" y="1700213"/>
            <a:ext cx="547211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ea"/>
                <a:ea typeface="+mn-ea"/>
              </a:rPr>
              <a:t>欣賞了一部部精彩的電影</a:t>
            </a:r>
            <a:r>
              <a:rPr kumimoji="0" lang="en-US" altLang="zh-TW" sz="2800" b="1" dirty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ea"/>
                <a:ea typeface="+mn-ea"/>
              </a:rPr>
              <a:t>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dirty="0">
              <a:solidFill>
                <a:srgbClr val="00206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ea"/>
              <a:ea typeface="+mn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572000" y="2979738"/>
            <a:ext cx="547211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ea"/>
                <a:ea typeface="+mn-ea"/>
              </a:rPr>
              <a:t>閱讀了一本本的好書</a:t>
            </a:r>
            <a:r>
              <a:rPr kumimoji="0" lang="en-US" altLang="zh-TW" sz="2800" b="1" dirty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ea"/>
                <a:ea typeface="+mn-ea"/>
              </a:rPr>
              <a:t>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dirty="0">
              <a:solidFill>
                <a:srgbClr val="00206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ea"/>
              <a:ea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07950" y="4292600"/>
            <a:ext cx="54721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ea"/>
                <a:ea typeface="+mn-ea"/>
              </a:rPr>
              <a:t>賺得了人生中一筆的財富</a:t>
            </a:r>
            <a:r>
              <a:rPr kumimoji="0" lang="en-US" altLang="zh-TW" sz="2800" b="1" dirty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ea"/>
                <a:ea typeface="+mn-ea"/>
              </a:rPr>
              <a:t>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dirty="0">
              <a:solidFill>
                <a:srgbClr val="00206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ea"/>
              <a:ea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572000" y="5732463"/>
            <a:ext cx="5472113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ea"/>
                <a:ea typeface="+mn-ea"/>
              </a:rPr>
              <a:t>得到了別人的肯定與表楊</a:t>
            </a:r>
            <a:r>
              <a:rPr kumimoji="0" lang="en-US" altLang="zh-TW" sz="2800" b="1" dirty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ea"/>
                <a:ea typeface="+mn-ea"/>
              </a:rPr>
              <a:t>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dirty="0">
              <a:solidFill>
                <a:srgbClr val="00206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0" y="41275"/>
            <a:ext cx="9144000" cy="320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然而</a:t>
            </a:r>
            <a:r>
              <a:rPr kumimoji="0" lang="en-US" altLang="zh-TW" sz="3600" dirty="0">
                <a:solidFill>
                  <a:schemeClr val="bg1"/>
                </a:solidFill>
                <a:latin typeface="+mn-ea"/>
                <a:ea typeface="+mn-ea"/>
              </a:rPr>
              <a:t>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>
                <a:solidFill>
                  <a:schemeClr val="bg1"/>
                </a:solidFill>
                <a:latin typeface="+mn-ea"/>
                <a:ea typeface="+mn-ea"/>
              </a:rPr>
              <a:t>    </a:t>
            </a:r>
            <a:r>
              <a:rPr kumimoji="0" lang="zh-TW" altLang="en-US" sz="3600" b="1" dirty="0">
                <a:solidFill>
                  <a:schemeClr val="bg1"/>
                </a:solidFill>
                <a:latin typeface="+mn-ea"/>
                <a:ea typeface="+mn-ea"/>
              </a:rPr>
              <a:t>這些所帶來的，</a:t>
            </a:r>
            <a:endParaRPr kumimoji="0" lang="en-US" altLang="zh-TW" sz="3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chemeClr val="bg1"/>
                </a:solidFill>
                <a:latin typeface="+mn-ea"/>
                <a:ea typeface="+mn-ea"/>
              </a:rPr>
              <a:t>              是</a:t>
            </a:r>
            <a:r>
              <a:rPr kumimoji="0" lang="zh-TW" alt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真正的</a:t>
            </a:r>
            <a:r>
              <a:rPr kumimoji="0" lang="zh-TW" alt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rPr>
              <a:t>滿足</a:t>
            </a:r>
            <a:r>
              <a:rPr kumimoji="0" lang="zh-TW" altLang="en-US" sz="3600" b="1" dirty="0">
                <a:solidFill>
                  <a:schemeClr val="bg1"/>
                </a:solidFill>
                <a:latin typeface="+mn-ea"/>
                <a:ea typeface="+mn-ea"/>
              </a:rPr>
              <a:t>嗎</a:t>
            </a:r>
            <a:r>
              <a:rPr kumimoji="0" lang="en-US" altLang="zh-TW" sz="3600" b="1" dirty="0">
                <a:solidFill>
                  <a:schemeClr val="bg1"/>
                </a:solidFill>
                <a:latin typeface="+mn-ea"/>
                <a:ea typeface="+mn-ea"/>
              </a:rPr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C:\Documents and Settings\Administrator\桌面\tir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37718" y="4304811"/>
            <a:ext cx="4190866" cy="2796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7" name="Picture 11" descr="C:\Documents and Settings\Administrator\桌面\nomoney.jpg"/>
          <p:cNvPicPr>
            <a:picLocks noChangeAspect="1" noChangeArrowheads="1"/>
          </p:cNvPicPr>
          <p:nvPr/>
        </p:nvPicPr>
        <p:blipFill>
          <a:blip r:embed="rId4" cstate="print"/>
          <a:srcRect t="5314"/>
          <a:stretch>
            <a:fillRect/>
          </a:stretch>
        </p:blipFill>
        <p:spPr bwMode="auto">
          <a:xfrm flipH="1">
            <a:off x="-324544" y="-151582"/>
            <a:ext cx="2520280" cy="3652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8" name="Picture 12" descr="C:\Documents and Settings\Administrator\桌面\tir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069" y="-315416"/>
            <a:ext cx="3328515" cy="3328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9" name="Picture 13" descr="C:\Documents and Settings\Administrator\桌面\tire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468560" y="4293096"/>
            <a:ext cx="3810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863600" y="188913"/>
            <a:ext cx="7669213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許多時候，</a:t>
            </a:r>
            <a:endParaRPr kumimoji="0" lang="en-US" altLang="zh-TW" sz="4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標楷體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好像</a:t>
            </a:r>
            <a:endParaRPr kumimoji="0" lang="en-US" altLang="zh-TW" sz="4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標楷體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得到了些甚麼</a:t>
            </a:r>
            <a:endParaRPr kumimoji="0" lang="en-US" altLang="zh-TW" sz="4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標楷體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卻又好像若有所缺，</a:t>
            </a:r>
            <a:endParaRPr kumimoji="0" lang="en-US" altLang="zh-TW" sz="4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標楷體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不得滿足</a:t>
            </a:r>
            <a:endParaRPr kumimoji="0" lang="en-US" altLang="zh-TW" sz="4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標楷體"/>
              <a:ea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36625" y="4286250"/>
            <a:ext cx="76676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8800" b="1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這是為什麼？</a:t>
            </a:r>
            <a:endParaRPr kumimoji="0" lang="en-US" altLang="zh-TW" sz="8000" b="1" dirty="0"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桌面\dry1.jpg"/>
          <p:cNvPicPr>
            <a:picLocks noChangeAspect="1" noChangeArrowheads="1"/>
          </p:cNvPicPr>
          <p:nvPr/>
        </p:nvPicPr>
        <p:blipFill>
          <a:blip r:embed="rId3" cstate="print"/>
          <a:srcRect b="40399"/>
          <a:stretch>
            <a:fillRect/>
          </a:stretch>
        </p:blipFill>
        <p:spPr bwMode="auto">
          <a:xfrm>
            <a:off x="1043608" y="1196752"/>
            <a:ext cx="7128792" cy="4248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144463" y="-26988"/>
            <a:ext cx="8891587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因為</a:t>
            </a:r>
            <a:r>
              <a:rPr kumimoji="0" lang="zh-TW" altLang="en-US" sz="80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人總是乾渴的！</a:t>
            </a:r>
            <a:endParaRPr kumimoji="0" lang="en-US" altLang="zh-TW" sz="8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標楷體"/>
              <a:ea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7338" y="5418138"/>
            <a:ext cx="88217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人不斷地尋求外面的事物，</a:t>
            </a:r>
            <a:endParaRPr kumimoji="0" lang="en-US" altLang="zh-TW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標楷體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就是為了要使內心的渴望能得到滿足</a:t>
            </a:r>
            <a:r>
              <a:rPr kumimoji="0"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129183" y="332656"/>
            <a:ext cx="882015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然而</a:t>
            </a:r>
            <a:r>
              <a:rPr kumimoji="0" lang="zh-TW" altLang="en-US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，</a:t>
            </a:r>
            <a:r>
              <a:rPr kumimoji="0" lang="zh-TW" alt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人無論追求什麼，金錢、學問</a:t>
            </a:r>
            <a:r>
              <a:rPr kumimoji="0" lang="en-US" altLang="zh-TW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…</a:t>
            </a:r>
            <a:endParaRPr kumimoji="0" lang="en-US" altLang="zh-TW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標楷體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以下是眾人</a:t>
            </a:r>
            <a:r>
              <a:rPr kumimoji="0" lang="zh-TW" altLang="en-US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所公認的，就是</a:t>
            </a:r>
            <a:r>
              <a:rPr kumimoji="0" lang="en-US" altLang="zh-TW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…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87623" y="2028616"/>
            <a:ext cx="720149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/>
                <a:ea typeface="+mn-ea"/>
              </a:rPr>
              <a:t>金錢</a:t>
            </a:r>
            <a:r>
              <a:rPr kumimoji="0" lang="zh-TW" altLang="en-US" sz="4400" b="1" dirty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，沒有辦法叫人滿足，</a:t>
            </a:r>
            <a:endParaRPr kumimoji="0" lang="en-US" altLang="zh-TW" sz="4400" b="1" dirty="0">
              <a:solidFill>
                <a:srgbClr val="00206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標楷體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/>
                <a:ea typeface="+mn-ea"/>
              </a:rPr>
              <a:t>學問</a:t>
            </a:r>
            <a:r>
              <a:rPr kumimoji="0" lang="zh-TW" altLang="en-US" sz="4400" b="1" dirty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，沒有辦法叫人滿足，</a:t>
            </a:r>
            <a:endParaRPr kumimoji="0" lang="en-US" altLang="zh-TW" sz="4400" b="1" dirty="0">
              <a:solidFill>
                <a:srgbClr val="00206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標楷體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/>
                <a:ea typeface="+mn-ea"/>
              </a:rPr>
              <a:t>享樂</a:t>
            </a:r>
            <a:r>
              <a:rPr kumimoji="0" lang="zh-TW" altLang="en-US" sz="4400" b="1" dirty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，沒有辦法叫人滿足，</a:t>
            </a:r>
            <a:endParaRPr kumimoji="0" lang="en-US" altLang="zh-TW" sz="4400" b="1" dirty="0">
              <a:solidFill>
                <a:srgbClr val="00206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標楷體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/>
                <a:ea typeface="+mn-ea"/>
              </a:rPr>
              <a:t>成就</a:t>
            </a:r>
            <a:r>
              <a:rPr kumimoji="0" lang="zh-TW" altLang="en-US" sz="4400" b="1" dirty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，也沒有辦法叫人滿足</a:t>
            </a:r>
            <a:r>
              <a:rPr kumimoji="0" lang="zh-TW" altLang="en-US" sz="4400" b="1" dirty="0" smtClean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。</a:t>
            </a:r>
            <a:endParaRPr kumimoji="0" lang="en-US" altLang="zh-TW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標楷體"/>
              <a:ea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836713" y="5085184"/>
            <a:ext cx="5435649" cy="1600438"/>
          </a:xfrm>
          <a:prstGeom prst="roundRect">
            <a:avLst/>
          </a:prstGeom>
          <a:solidFill>
            <a:srgbClr val="00B0F0">
              <a:alpha val="61000"/>
            </a:srgbClr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人始終都是乾渴的，</a:t>
            </a:r>
            <a:endParaRPr kumimoji="0" lang="en-US" altLang="zh-TW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標楷體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且不得滿足。</a:t>
            </a:r>
            <a:endParaRPr kumimoji="0" lang="en-US" altLang="zh-TW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標楷體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11560" y="628233"/>
            <a:ext cx="756084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b="1" dirty="0" smtClean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金錢 </a:t>
            </a:r>
            <a:r>
              <a:rPr kumimoji="0" lang="en-US" altLang="zh-TW" sz="4800" b="1" dirty="0" smtClean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+ </a:t>
            </a:r>
            <a:r>
              <a:rPr kumimoji="0" lang="zh-TW" altLang="en-US" sz="4800" b="1" dirty="0" smtClean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學問 </a:t>
            </a:r>
            <a:r>
              <a:rPr kumimoji="0" lang="en-US" altLang="zh-TW" sz="4800" b="1" dirty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+</a:t>
            </a:r>
            <a:endParaRPr kumimoji="0" lang="en-US" altLang="zh-TW" sz="4800" b="1" dirty="0" smtClean="0">
              <a:solidFill>
                <a:srgbClr val="00206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標楷體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b="1" dirty="0" smtClean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享樂 ＋ 成就 ＋ </a:t>
            </a:r>
            <a:r>
              <a:rPr kumimoji="0" lang="en-US" altLang="zh-TW" sz="4800" b="1" dirty="0" smtClean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8000" b="1" dirty="0" smtClean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= </a:t>
            </a:r>
            <a:r>
              <a:rPr kumimoji="0" lang="zh-TW" altLang="en-US" sz="8000" b="1" dirty="0" smtClean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標楷體"/>
                <a:ea typeface="+mn-ea"/>
              </a:rPr>
              <a:t>解渴</a:t>
            </a:r>
            <a:endParaRPr kumimoji="0" lang="en-US" altLang="zh-TW" sz="8000" b="1" dirty="0">
              <a:solidFill>
                <a:srgbClr val="00206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標楷體"/>
              <a:ea typeface="+mn-ea"/>
            </a:endParaRPr>
          </a:p>
        </p:txBody>
      </p:sp>
      <p:sp>
        <p:nvSpPr>
          <p:cNvPr id="2" name="圓角矩形圖說文字 1"/>
          <p:cNvSpPr/>
          <p:nvPr/>
        </p:nvSpPr>
        <p:spPr>
          <a:xfrm>
            <a:off x="1187623" y="4803874"/>
            <a:ext cx="7178397" cy="1021556"/>
          </a:xfrm>
          <a:prstGeom prst="wedgeRoundRectCallout">
            <a:avLst>
              <a:gd name="adj1" fmla="val -1195"/>
              <a:gd name="adj2" fmla="val -200437"/>
              <a:gd name="adj3" fmla="val 16667"/>
            </a:avLst>
          </a:prstGeom>
          <a:solidFill>
            <a:srgbClr val="002060">
              <a:alpha val="80000"/>
            </a:srgbClr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5400" b="1" dirty="0">
                <a:latin typeface="Candara" pitchFamily="34" charset="0"/>
                <a:ea typeface="標楷體" pitchFamily="65" charset="-120"/>
              </a:rPr>
              <a:t>凡喝這水的，還要再渴</a:t>
            </a:r>
            <a:endParaRPr lang="zh-TW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theme/theme1.xml><?xml version="1.0" encoding="utf-8"?>
<a:theme xmlns:a="http://schemas.openxmlformats.org/drawingml/2006/main" name="茅草">
  <a:themeElements>
    <a:clrScheme name="茅草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17259</TotalTime>
  <Words>1635</Words>
  <Application>Microsoft Office PowerPoint</Application>
  <PresentationFormat>如螢幕大小 (4:3)</PresentationFormat>
  <Paragraphs>144</Paragraphs>
  <Slides>14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茅草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追尋永恆</dc:title>
  <dc:creator>user</dc:creator>
  <cp:lastModifiedBy>sdlu1994</cp:lastModifiedBy>
  <cp:revision>109</cp:revision>
  <dcterms:created xsi:type="dcterms:W3CDTF">2014-07-31T00:22:44Z</dcterms:created>
  <dcterms:modified xsi:type="dcterms:W3CDTF">2015-02-18T13:16:01Z</dcterms:modified>
</cp:coreProperties>
</file>