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7" r:id="rId2"/>
    <p:sldId id="256" r:id="rId3"/>
    <p:sldId id="258" r:id="rId4"/>
    <p:sldId id="268" r:id="rId5"/>
    <p:sldId id="267" r:id="rId6"/>
    <p:sldId id="261" r:id="rId7"/>
    <p:sldId id="259" r:id="rId8"/>
    <p:sldId id="260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F0E5"/>
    <a:srgbClr val="0DE391"/>
    <a:srgbClr val="FFB84F"/>
    <a:srgbClr val="FFA7FF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11" autoAdjust="0"/>
  </p:normalViewPr>
  <p:slideViewPr>
    <p:cSldViewPr>
      <p:cViewPr>
        <p:scale>
          <a:sx n="43" d="100"/>
          <a:sy n="43" d="100"/>
        </p:scale>
        <p:origin x="-76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04E6-7640-4412-B628-EF54976A749E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4F15D-A697-48CE-B564-A11B1AAB40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6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喝，對我們來說是非常重要的，怎麼說呢？</a:t>
            </a:r>
            <a:endParaRPr lang="en-US" altLang="zh-TW" dirty="0" smtClean="0"/>
          </a:p>
          <a:p>
            <a:r>
              <a:rPr lang="zh-TW" altLang="en-US" dirty="0" smtClean="0"/>
              <a:t>有句俗話說「人能三日無糧，不可一天缺水。」而根據研究報告指出，常人不吃東西，大約還可以活四個星期，甚至二個半月，但是如果不喝水，在常溫下大概只能 忍受三天，而在酷熱的夏天大概一天也沒辦法撐過。</a:t>
            </a:r>
            <a:endParaRPr lang="en-US" altLang="zh-TW" dirty="0" smtClean="0"/>
          </a:p>
          <a:p>
            <a:r>
              <a:rPr lang="zh-TW" altLang="en-US" dirty="0" smtClean="0"/>
              <a:t>然而，人生的乾渴豈止是水能解決！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每逢假期，朋友相聚是何等歡樂的事！但再歡樂的時光，再美好的聚餐，也有散會的時候！</a:t>
            </a:r>
            <a:endParaRPr lang="en-US" altLang="zh-TW" dirty="0" smtClean="0"/>
          </a:p>
          <a:p>
            <a:r>
              <a:rPr lang="zh-TW" altLang="en-US" dirty="0" smtClean="0"/>
              <a:t>假期過後呢？</a:t>
            </a:r>
            <a:endParaRPr lang="en-US" altLang="zh-TW" dirty="0" smtClean="0"/>
          </a:p>
          <a:p>
            <a:r>
              <a:rPr lang="zh-TW" altLang="en-US" dirty="0" smtClean="0"/>
              <a:t>這是一個上班族，用很簡單的方式表達他，一週之中每日上班的心情。</a:t>
            </a:r>
            <a:endParaRPr lang="en-US" altLang="zh-TW" dirty="0" smtClean="0"/>
          </a:p>
          <a:p>
            <a:r>
              <a:rPr lang="zh-TW" altLang="en-US" dirty="0" smtClean="0"/>
              <a:t>每週都有週末假期，每年也有節期。一天天、一週週，我們幾乎是週而復始的過同樣的日子，甚至一年年也無多少差別。有多少日子的歡樂，又有多少歡樂後的虛空呢？</a:t>
            </a:r>
            <a:endParaRPr lang="en-US" altLang="zh-TW" dirty="0" smtClean="0"/>
          </a:p>
          <a:p>
            <a:r>
              <a:rPr lang="zh-TW" altLang="en-US" dirty="0" smtClean="0"/>
              <a:t>歡樂之中的心情是愉快滿足的，但歡樂有盡時，歡樂過後內心的乾渴誰能知？誰能解？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07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約翰福音裏說到猶太人的住棚節，這是猶太人的三大節期之一，是個很長的節期，要一連過八天。</a:t>
            </a:r>
            <a:endParaRPr lang="en-US" altLang="zh-TW" dirty="0" smtClean="0"/>
          </a:p>
          <a:p>
            <a:r>
              <a:rPr lang="zh-TW" altLang="en-US" dirty="0" smtClean="0"/>
              <a:t>朋友們，若是我們有八天的假期，想必是非常得開心。然而，再長的節期也有結束的時候，就在節期的最後一天，主耶穌站起來對群眾宣告。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我們一同讀過經節，</a:t>
            </a:r>
            <a:endParaRPr lang="en-US" altLang="zh-TW" dirty="0" smtClean="0"/>
          </a:p>
          <a:p>
            <a:r>
              <a:rPr lang="zh-TW" altLang="en-US" dirty="0" smtClean="0"/>
              <a:t>在這個時候應該是他們最快樂時，但是主耶穌卻高聲說「人若渴了，可以到我這裡來喝。」說明他們還是乾渴的人，縱使是在節期中享受快樂，他們還是得不到滿足，為什麼他們還是得不到滿足，這裏說到了節期的末日，就是象徵我們人生快樂的終結，說出我們的快樂是有止境、有終點的，就像這節期的末日一樣，不管我們的人生有多快樂、多享受，都是有終點的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節期就是人生快樂的時候，節期的末日就是人生快樂的終結。人生的快樂一到終結的時候，人就立刻感覺到干渴。任何事都有末日，看一場籃球賽、電影，參加喜筵，穿一件美衣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都有末日，末日一到，人是乘興而來，敗興而歸。無論什麼節期都有末日，末日一到，人生就乾渴了。所有的快樂都是製造乾渴。越時髦越要時髦，越美麗越想美麗，末了更乾渴，更不滿足。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主耶穌高聲說，「人若渴了，可以到我這裏來喝。」主在節期的末日這樣說，就是要叫人知道人真實的需要是什麼。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祂不僅是要叫人知道人是乾渴的，並且也給人知道祂有活水能解人的乾渴。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雖然有節期的快樂，但這卻不能叫人不再乾渴，只有主的活水才能叫人永遠不渴。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請我們再讀至兩節經節。</a:t>
            </a:r>
            <a:endParaRPr lang="en-US" altLang="zh-TW" dirty="0" smtClean="0"/>
          </a:p>
          <a:p>
            <a:r>
              <a:rPr lang="zh-TW" altLang="en-US" dirty="0" smtClean="0"/>
              <a:t>我們來到主耶穌的面前就是要「喝」。主耶穌說「到我這裏來喝」之後，就說「信入我」，說明了「喝就是信入」。</a:t>
            </a:r>
            <a:endParaRPr lang="en-US" altLang="zh-TW" dirty="0" smtClean="0"/>
          </a:p>
          <a:p>
            <a:r>
              <a:rPr lang="zh-TW" altLang="en-US" dirty="0" smtClean="0"/>
              <a:t>朋友們，今天若是聖靈感動了你，就是這生命的活水流到你這裏，你若是接受了，這生命的活水就流到你裏面了。信的結果不僅叫生命活水流到你裡頭，還要叫生命活水在你裡頭成為活水的江河，再流出來，供應人的需要，解決人的乾渴。</a:t>
            </a:r>
          </a:p>
          <a:p>
            <a:r>
              <a:rPr lang="zh-TW" altLang="en-US" dirty="0" smtClean="0"/>
              <a:t>現在我們可以一同向主禱告，接受活水，我禱告一句你們跟着一句，「主耶穌，我是個乾渴的人，我需要祢，今天這生命的活水，要流進我裏面，解我的乾渴，我願意在今天就接受祢。」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請我們再讀這個經文，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這裡有「在一位靈裡受浸」，「喝一位靈」。這是得著活水的秘訣。</a:t>
            </a:r>
            <a:endParaRPr lang="en-US" altLang="zh-TW" dirty="0" smtClean="0"/>
          </a:p>
          <a:p>
            <a:r>
              <a:rPr lang="zh-TW" altLang="en-US" dirty="0" smtClean="0"/>
              <a:t>這裡的「靈」就是活水，因為主耶穌已經經過死，且從死裏復活，成為賜生命的靈，將祂自己作為生命的活水，向人湧流。喝一位靈就是呼求主耶穌的名，在一位靈裏受浸就是藉著受浸被靈浸透。因此，你要呼求主名，也要受浸。</a:t>
            </a:r>
            <a:endParaRPr lang="en-US" altLang="zh-TW" dirty="0" smtClean="0"/>
          </a:p>
          <a:p>
            <a:r>
              <a:rPr lang="zh-TW" altLang="en-US" dirty="0" smtClean="0"/>
              <a:t>請與我一同呼求主耶穌的名，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50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恭喜你，可以受浸了！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4F15D-A697-48CE-B564-A11B1AAB40D4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"/>
            <a:ext cx="9144000" cy="685422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881915" y="2820606"/>
            <a:ext cx="5807747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881915" y="1132116"/>
            <a:ext cx="5807747" cy="16884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12700">
              <a:bevelT w="82550" h="25400" prst="softRound"/>
            </a:sp3d>
          </a:bodyPr>
          <a:lstStyle>
            <a:lvl1pPr algn="ctr">
              <a:defRPr sz="460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61000">
                      <a:schemeClr val="accent1"/>
                    </a:gs>
                    <a:gs pos="10000">
                      <a:schemeClr val="accent2"/>
                    </a:gs>
                  </a:gsLst>
                  <a:lin ang="5400000" scaled="1"/>
                </a:gradFill>
                <a:effectLst/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529" r="90333" b="57183"/>
          <a:stretch/>
        </p:blipFill>
        <p:spPr>
          <a:xfrm>
            <a:off x="832100" y="2177143"/>
            <a:ext cx="217715" cy="1567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98006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0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96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4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1735911"/>
            <a:ext cx="5995988" cy="12350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2997975"/>
            <a:ext cx="5995988" cy="494166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1547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8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8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0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3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9144000" cy="6858000"/>
            <a:chOff x="0" y="0"/>
            <a:chExt cx="9144000" cy="693000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3" t="10414" r="13656" b="21507"/>
            <a:stretch/>
          </p:blipFill>
          <p:spPr>
            <a:xfrm>
              <a:off x="0" y="0"/>
              <a:ext cx="9144000" cy="6930008"/>
            </a:xfrm>
            <a:prstGeom prst="rect">
              <a:avLst/>
            </a:prstGeom>
          </p:spPr>
        </p:pic>
        <p:sp>
          <p:nvSpPr>
            <p:cNvPr id="8" name="矩形 2"/>
            <p:cNvSpPr/>
            <p:nvPr userDrawn="1"/>
          </p:nvSpPr>
          <p:spPr>
            <a:xfrm>
              <a:off x="0" y="0"/>
              <a:ext cx="9144000" cy="6821064"/>
            </a:xfrm>
            <a:custGeom>
              <a:avLst/>
              <a:gdLst>
                <a:gd name="connsiteX0" fmla="*/ 0 w 9144000"/>
                <a:gd name="connsiteY0" fmla="*/ 0 h 6597352"/>
                <a:gd name="connsiteX1" fmla="*/ 9144000 w 9144000"/>
                <a:gd name="connsiteY1" fmla="*/ 0 h 6597352"/>
                <a:gd name="connsiteX2" fmla="*/ 9144000 w 9144000"/>
                <a:gd name="connsiteY2" fmla="*/ 6597352 h 6597352"/>
                <a:gd name="connsiteX3" fmla="*/ 0 w 9144000"/>
                <a:gd name="connsiteY3" fmla="*/ 6597352 h 6597352"/>
                <a:gd name="connsiteX4" fmla="*/ 0 w 9144000"/>
                <a:gd name="connsiteY4" fmla="*/ 0 h 6597352"/>
                <a:gd name="connsiteX0" fmla="*/ 0 w 9144000"/>
                <a:gd name="connsiteY0" fmla="*/ 0 h 6597748"/>
                <a:gd name="connsiteX1" fmla="*/ 9144000 w 9144000"/>
                <a:gd name="connsiteY1" fmla="*/ 0 h 6597748"/>
                <a:gd name="connsiteX2" fmla="*/ 9144000 w 9144000"/>
                <a:gd name="connsiteY2" fmla="*/ 6597352 h 6597748"/>
                <a:gd name="connsiteX3" fmla="*/ 4656406 w 9144000"/>
                <a:gd name="connsiteY3" fmla="*/ 6597748 h 6597748"/>
                <a:gd name="connsiteX4" fmla="*/ 0 w 9144000"/>
                <a:gd name="connsiteY4" fmla="*/ 6597352 h 6597748"/>
                <a:gd name="connsiteX5" fmla="*/ 0 w 9144000"/>
                <a:gd name="connsiteY5" fmla="*/ 0 h 6597748"/>
                <a:gd name="connsiteX0" fmla="*/ 0 w 9144000"/>
                <a:gd name="connsiteY0" fmla="*/ 0 h 6963508"/>
                <a:gd name="connsiteX1" fmla="*/ 9144000 w 9144000"/>
                <a:gd name="connsiteY1" fmla="*/ 0 h 6963508"/>
                <a:gd name="connsiteX2" fmla="*/ 9144000 w 9144000"/>
                <a:gd name="connsiteY2" fmla="*/ 6597352 h 6963508"/>
                <a:gd name="connsiteX3" fmla="*/ 4628270 w 9144000"/>
                <a:gd name="connsiteY3" fmla="*/ 6963508 h 6963508"/>
                <a:gd name="connsiteX4" fmla="*/ 0 w 9144000"/>
                <a:gd name="connsiteY4" fmla="*/ 6597352 h 6963508"/>
                <a:gd name="connsiteX5" fmla="*/ 0 w 9144000"/>
                <a:gd name="connsiteY5" fmla="*/ 0 h 6963508"/>
                <a:gd name="connsiteX0" fmla="*/ 0 w 9144000"/>
                <a:gd name="connsiteY0" fmla="*/ 0 h 7228807"/>
                <a:gd name="connsiteX1" fmla="*/ 9144000 w 9144000"/>
                <a:gd name="connsiteY1" fmla="*/ 0 h 7228807"/>
                <a:gd name="connsiteX2" fmla="*/ 9144000 w 9144000"/>
                <a:gd name="connsiteY2" fmla="*/ 6597352 h 7228807"/>
                <a:gd name="connsiteX3" fmla="*/ 4628270 w 9144000"/>
                <a:gd name="connsiteY3" fmla="*/ 6963508 h 7228807"/>
                <a:gd name="connsiteX4" fmla="*/ 0 w 9144000"/>
                <a:gd name="connsiteY4" fmla="*/ 6597352 h 7228807"/>
                <a:gd name="connsiteX5" fmla="*/ 0 w 9144000"/>
                <a:gd name="connsiteY5" fmla="*/ 0 h 7228807"/>
                <a:gd name="connsiteX0" fmla="*/ 0 w 9144000"/>
                <a:gd name="connsiteY0" fmla="*/ 0 h 7228807"/>
                <a:gd name="connsiteX1" fmla="*/ 9144000 w 9144000"/>
                <a:gd name="connsiteY1" fmla="*/ 0 h 7228807"/>
                <a:gd name="connsiteX2" fmla="*/ 9144000 w 9144000"/>
                <a:gd name="connsiteY2" fmla="*/ 6597352 h 7228807"/>
                <a:gd name="connsiteX3" fmla="*/ 4628270 w 9144000"/>
                <a:gd name="connsiteY3" fmla="*/ 6963508 h 7228807"/>
                <a:gd name="connsiteX4" fmla="*/ 0 w 9144000"/>
                <a:gd name="connsiteY4" fmla="*/ 6597352 h 7228807"/>
                <a:gd name="connsiteX5" fmla="*/ 0 w 9144000"/>
                <a:gd name="connsiteY5" fmla="*/ 0 h 7228807"/>
                <a:gd name="connsiteX0" fmla="*/ 0 w 9144000"/>
                <a:gd name="connsiteY0" fmla="*/ 0 h 7041739"/>
                <a:gd name="connsiteX1" fmla="*/ 9144000 w 9144000"/>
                <a:gd name="connsiteY1" fmla="*/ 0 h 7041739"/>
                <a:gd name="connsiteX2" fmla="*/ 9144000 w 9144000"/>
                <a:gd name="connsiteY2" fmla="*/ 6597352 h 7041739"/>
                <a:gd name="connsiteX3" fmla="*/ 4628270 w 9144000"/>
                <a:gd name="connsiteY3" fmla="*/ 6963508 h 7041739"/>
                <a:gd name="connsiteX4" fmla="*/ 0 w 9144000"/>
                <a:gd name="connsiteY4" fmla="*/ 6597352 h 7041739"/>
                <a:gd name="connsiteX5" fmla="*/ 0 w 9144000"/>
                <a:gd name="connsiteY5" fmla="*/ 0 h 7041739"/>
                <a:gd name="connsiteX0" fmla="*/ 0 w 9144000"/>
                <a:gd name="connsiteY0" fmla="*/ 0 h 6914416"/>
                <a:gd name="connsiteX1" fmla="*/ 9144000 w 9144000"/>
                <a:gd name="connsiteY1" fmla="*/ 0 h 6914416"/>
                <a:gd name="connsiteX2" fmla="*/ 9144000 w 9144000"/>
                <a:gd name="connsiteY2" fmla="*/ 6597352 h 6914416"/>
                <a:gd name="connsiteX3" fmla="*/ 4811150 w 9144000"/>
                <a:gd name="connsiteY3" fmla="*/ 6625884 h 6914416"/>
                <a:gd name="connsiteX4" fmla="*/ 0 w 9144000"/>
                <a:gd name="connsiteY4" fmla="*/ 6597352 h 6914416"/>
                <a:gd name="connsiteX5" fmla="*/ 0 w 9144000"/>
                <a:gd name="connsiteY5" fmla="*/ 0 h 6914416"/>
                <a:gd name="connsiteX0" fmla="*/ 0 w 9144000"/>
                <a:gd name="connsiteY0" fmla="*/ 0 h 6764535"/>
                <a:gd name="connsiteX1" fmla="*/ 9144000 w 9144000"/>
                <a:gd name="connsiteY1" fmla="*/ 0 h 6764535"/>
                <a:gd name="connsiteX2" fmla="*/ 9144000 w 9144000"/>
                <a:gd name="connsiteY2" fmla="*/ 6597352 h 6764535"/>
                <a:gd name="connsiteX3" fmla="*/ 4811150 w 9144000"/>
                <a:gd name="connsiteY3" fmla="*/ 6625884 h 6764535"/>
                <a:gd name="connsiteX4" fmla="*/ 0 w 9144000"/>
                <a:gd name="connsiteY4" fmla="*/ 6597352 h 6764535"/>
                <a:gd name="connsiteX5" fmla="*/ 0 w 9144000"/>
                <a:gd name="connsiteY5" fmla="*/ 0 h 6764535"/>
                <a:gd name="connsiteX0" fmla="*/ 0 w 9144000"/>
                <a:gd name="connsiteY0" fmla="*/ 0 h 6625884"/>
                <a:gd name="connsiteX1" fmla="*/ 9144000 w 9144000"/>
                <a:gd name="connsiteY1" fmla="*/ 0 h 6625884"/>
                <a:gd name="connsiteX2" fmla="*/ 9144000 w 9144000"/>
                <a:gd name="connsiteY2" fmla="*/ 6597352 h 6625884"/>
                <a:gd name="connsiteX3" fmla="*/ 4811150 w 9144000"/>
                <a:gd name="connsiteY3" fmla="*/ 6625884 h 6625884"/>
                <a:gd name="connsiteX4" fmla="*/ 0 w 9144000"/>
                <a:gd name="connsiteY4" fmla="*/ 6597352 h 6625884"/>
                <a:gd name="connsiteX5" fmla="*/ 0 w 9144000"/>
                <a:gd name="connsiteY5" fmla="*/ 0 h 66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6625884">
                  <a:moveTo>
                    <a:pt x="0" y="0"/>
                  </a:moveTo>
                  <a:lnTo>
                    <a:pt x="9144000" y="0"/>
                  </a:lnTo>
                  <a:lnTo>
                    <a:pt x="9144000" y="6597352"/>
                  </a:lnTo>
                  <a:cubicBezTo>
                    <a:pt x="7730197" y="6027611"/>
                    <a:pt x="6335150" y="6625884"/>
                    <a:pt x="4811150" y="6625884"/>
                  </a:cubicBezTo>
                  <a:cubicBezTo>
                    <a:pt x="3287150" y="6625884"/>
                    <a:pt x="2304757" y="5816596"/>
                    <a:pt x="0" y="6597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12700">
              <a:bevelT w="82550" h="25400" prst="softRound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39634" y="1105674"/>
            <a:ext cx="8361986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2582-B9A1-4266-9B47-0885885FDE12}" type="datetimeFigureOut">
              <a:rPr lang="zh-TW" altLang="en-US" smtClean="0"/>
              <a:t>2015/2/22</a:t>
            </a:fld>
            <a:endParaRPr lang="zh-TW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D783-37EA-4538-B3B3-6D953BD588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5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200" b="1" i="0" kern="1200" baseline="0" dirty="0">
          <a:ln>
            <a:solidFill>
              <a:schemeClr val="accent2">
                <a:lumMod val="20000"/>
                <a:lumOff val="80000"/>
              </a:schemeClr>
            </a:solidFill>
          </a:ln>
          <a:gradFill>
            <a:gsLst>
              <a:gs pos="58000">
                <a:schemeClr val="accent1"/>
              </a:gs>
              <a:gs pos="0">
                <a:schemeClr val="accent2"/>
              </a:gs>
            </a:gsLst>
            <a:lin ang="5400000" scaled="1"/>
          </a:gradFill>
          <a:effectLst/>
          <a:latin typeface="Arial Rounded MT Bold" panose="020F070403050403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0000"/>
        <a:buFontTx/>
        <a:buBlip>
          <a:blip r:embed="rId15"/>
        </a:buBlip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1143000"/>
          </a:xfrm>
        </p:spPr>
        <p:txBody>
          <a:bodyPr/>
          <a:lstStyle/>
          <a:p>
            <a:pPr algn="ctr"/>
            <a:r>
              <a:rPr lang="zh-TW" altLang="en-US" sz="5400" dirty="0" smtClean="0">
                <a:ln w="19050">
                  <a:solidFill>
                    <a:schemeClr val="tx1"/>
                  </a:solidFill>
                </a:ln>
              </a:rPr>
              <a:t>喝！喫！看！</a:t>
            </a:r>
            <a:r>
              <a:rPr lang="zh-TW" altLang="en-US" sz="2000" b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補充本</a:t>
            </a:r>
            <a:r>
              <a:rPr lang="en-US" altLang="zh-TW" sz="2000" b="0" dirty="0" smtClean="0">
                <a:ln w="190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216</a:t>
            </a:r>
            <a:endParaRPr lang="zh-TW" altLang="en-US" sz="2000" b="0" dirty="0">
              <a:ln w="190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2816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3200" dirty="0" smtClean="0"/>
              <a:t>喝從寶座流出純淨生命河的水，</a:t>
            </a:r>
            <a:endParaRPr lang="en-US" altLang="zh-TW" sz="3200" dirty="0" smtClean="0"/>
          </a:p>
          <a:p>
            <a:pPr marL="0" indent="0" algn="ctr">
              <a:buNone/>
            </a:pPr>
            <a:r>
              <a:rPr lang="zh-TW" altLang="en-US" sz="3200" dirty="0" smtClean="0"/>
              <a:t>喫生命樹果子豐碩又累累垂垂，</a:t>
            </a:r>
          </a:p>
          <a:p>
            <a:pPr marL="0" indent="0" algn="ctr">
              <a:buNone/>
            </a:pPr>
            <a:r>
              <a:rPr lang="zh-TW" altLang="en-US" sz="3200" dirty="0" smtClean="0"/>
              <a:t>看那滿城光輝不需燈光或日月，</a:t>
            </a:r>
          </a:p>
          <a:p>
            <a:pPr marL="0" indent="0" algn="ctr">
              <a:buNone/>
            </a:pPr>
            <a:r>
              <a:rPr lang="zh-TW" altLang="en-US" sz="3200" dirty="0" smtClean="0"/>
              <a:t>她沒有黑夜。</a:t>
            </a:r>
          </a:p>
          <a:p>
            <a:pPr marL="0" indent="0" algn="ctr">
              <a:buNone/>
            </a:pPr>
            <a:r>
              <a:rPr lang="zh-TW" altLang="en-US" sz="3200" dirty="0" smtClean="0"/>
              <a:t>來吧！哦！來吧！聖靈與新婦說。</a:t>
            </a:r>
          </a:p>
          <a:p>
            <a:pPr marL="0" indent="0" algn="ctr">
              <a:buNone/>
            </a:pPr>
            <a:r>
              <a:rPr lang="zh-TW" altLang="en-US" sz="3200" dirty="0" smtClean="0"/>
              <a:t>來吧！哦！來吧！聽見的人也說。</a:t>
            </a:r>
          </a:p>
          <a:p>
            <a:pPr marL="0" indent="0" algn="ctr">
              <a:buNone/>
            </a:pPr>
            <a:r>
              <a:rPr lang="zh-TW" altLang="en-US" sz="3200" dirty="0" smtClean="0"/>
              <a:t>來吧！哦！來吧！口渴又願意的，</a:t>
            </a:r>
          </a:p>
          <a:p>
            <a:pPr marL="0" indent="0" algn="ctr">
              <a:buNone/>
            </a:pPr>
            <a:r>
              <a:rPr lang="zh-TW" altLang="en-US" sz="3200" dirty="0" smtClean="0"/>
              <a:t>可白白來喝。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4"/>
            <a:ext cx="9207798" cy="68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0" y="476671"/>
            <a:ext cx="48228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016776" y="2779945"/>
            <a:ext cx="885349" cy="91136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097614" y="3859849"/>
            <a:ext cx="2723674" cy="91940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一位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085781" y="2690564"/>
            <a:ext cx="1497925" cy="91940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活水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96683" y="5157192"/>
            <a:ext cx="3325535" cy="91940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在靈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裡受浸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472906" y="3859848"/>
            <a:ext cx="2723674" cy="91940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求主名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196318" y="5157191"/>
            <a:ext cx="1497925" cy="91940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受浸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902125" y="2969299"/>
            <a:ext cx="3183656" cy="459701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881078" y="4089698"/>
            <a:ext cx="1591828" cy="459701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4122218" y="5387041"/>
            <a:ext cx="2074100" cy="459701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 bwMode="auto">
          <a:xfrm>
            <a:off x="-1" y="0"/>
            <a:ext cx="9130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39000" cy="1143000"/>
          </a:xfrm>
        </p:spPr>
        <p:txBody>
          <a:bodyPr/>
          <a:lstStyle/>
          <a:p>
            <a:pPr algn="ctr"/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恭喜你得救了！現在可以受浸了！</a:t>
            </a:r>
            <a:endParaRPr lang="zh-TW" alt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.pimg.tw/xiaoangel/121868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421"/>
          </a:xfrm>
          <a:prstGeom prst="rect">
            <a:avLst/>
          </a:prstGeom>
          <a:noFill/>
        </p:spPr>
      </p:pic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45656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vel.tw/wp-content/uploads/2013/12/drin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194" y="-5789"/>
            <a:ext cx="4269419" cy="391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888" y="1052736"/>
            <a:ext cx="4313330" cy="698336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TW" altLang="en-US" sz="5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人生是乾渴的</a:t>
            </a:r>
            <a:endParaRPr lang="zh-TW" altLang="en-US" sz="5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22338" y="4266268"/>
            <a:ext cx="330313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600" b="1" dirty="0" smtClean="0"/>
              <a:t>人能三日無糧，</a:t>
            </a:r>
            <a:endParaRPr lang="en-US" altLang="zh-TW" sz="3600" b="1" dirty="0" smtClean="0"/>
          </a:p>
          <a:p>
            <a:pPr marL="0" indent="0" algn="ctr">
              <a:buNone/>
            </a:pPr>
            <a:r>
              <a:rPr lang="zh-TW" altLang="en-US" sz="3600" b="1" dirty="0" smtClean="0"/>
              <a:t>不可一天缺水</a:t>
            </a:r>
            <a:endParaRPr lang="en-US" altLang="zh-TW" sz="3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4"/>
          <a:stretch/>
        </p:blipFill>
        <p:spPr bwMode="auto">
          <a:xfrm flipH="1">
            <a:off x="251520" y="2276872"/>
            <a:ext cx="4464496" cy="397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9"/>
          <a:stretch/>
        </p:blipFill>
        <p:spPr bwMode="auto">
          <a:xfrm>
            <a:off x="0" y="20924"/>
            <a:ext cx="9205926" cy="68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066"/>
            <a:ext cx="7200800" cy="434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07" y="23374"/>
            <a:ext cx="5116967" cy="683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 descr="http://www.webl.org/sspthu/ssp630pn5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421196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580112" y="976883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住棚節</a:t>
            </a:r>
            <a:endParaRPr lang="zh-TW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82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007" y="832394"/>
            <a:ext cx="4397017" cy="5193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5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節期的末日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，就是最大之日，耶穌站著高聲說，人若渴了，可以到我這裡來喝。      </a:t>
            </a:r>
            <a:r>
              <a:rPr lang="zh-TW" altLang="en-US" sz="2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7:37</a:t>
            </a:r>
          </a:p>
          <a:p>
            <a:pPr marL="0" indent="0">
              <a:buNone/>
            </a:pPr>
            <a:endParaRPr lang="zh-TW" altLang="en-US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信入我的人，就如經上所說，從他腹中要流出活水的江河來。 </a:t>
            </a:r>
            <a:r>
              <a:rPr lang="zh-TW" altLang="en-US" sz="2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7:38</a:t>
            </a:r>
            <a:endParaRPr lang="en-US" altLang="zh-TW" sz="2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4521" r="5727" b="11458"/>
          <a:stretch/>
        </p:blipFill>
        <p:spPr bwMode="auto">
          <a:xfrm>
            <a:off x="4932040" y="548680"/>
            <a:ext cx="4009737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pic.pimg.tw/citebook5106/49ad2ea1aa6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4000" contrast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0" y="1412776"/>
            <a:ext cx="5715000" cy="482917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世事世物無法解人的乾渴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r="22596"/>
          <a:stretch/>
        </p:blipFill>
        <p:spPr bwMode="auto">
          <a:xfrm>
            <a:off x="4480748" y="764704"/>
            <a:ext cx="4358967" cy="342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62445"/>
            <a:ext cx="417646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3" y="764704"/>
            <a:ext cx="3611240" cy="3611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-5680"/>
            <a:ext cx="92375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38379" y1="7969" x2="38379" y2="7969"/>
                        <a14:foregroundMark x1="55176" y1="5000" x2="55176" y2="5000"/>
                        <a14:backgroundMark x1="32422" y1="93281" x2="32422" y2="93281"/>
                        <a14:backgroundMark x1="35645" y1="93281" x2="35645" y2="93281"/>
                        <a14:backgroundMark x1="37891" y1="94063" x2="37891" y2="94063"/>
                        <a14:backgroundMark x1="39746" y1="95469" x2="70020" y2="97188"/>
                        <a14:backgroundMark x1="51660" y1="93750" x2="53223" y2="93750"/>
                        <a14:backgroundMark x1="50000" y1="93750" x2="50000" y2="93750"/>
                        <a14:backgroundMark x1="54297" y1="86406" x2="54297" y2="86406"/>
                        <a14:backgroundMark x1="54297" y1="1250" x2="54297" y2="1250"/>
                        <a14:backgroundMark x1="61914" y1="94063" x2="61914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5058"/>
          <a:stretch/>
        </p:blipFill>
        <p:spPr bwMode="auto">
          <a:xfrm>
            <a:off x="539551" y="1369259"/>
            <a:ext cx="3288324" cy="46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38379" y1="7969" x2="38379" y2="7969"/>
                        <a14:foregroundMark x1="55176" y1="5000" x2="55176" y2="5000"/>
                        <a14:backgroundMark x1="32422" y1="93281" x2="32422" y2="93281"/>
                        <a14:backgroundMark x1="35645" y1="93281" x2="35645" y2="93281"/>
                        <a14:backgroundMark x1="37891" y1="94063" x2="37891" y2="94063"/>
                        <a14:backgroundMark x1="39746" y1="95469" x2="70020" y2="97188"/>
                        <a14:backgroundMark x1="51660" y1="93750" x2="53223" y2="93750"/>
                        <a14:backgroundMark x1="50000" y1="93750" x2="50000" y2="93750"/>
                        <a14:backgroundMark x1="54297" y1="86406" x2="54297" y2="86406"/>
                        <a14:backgroundMark x1="54297" y1="1250" x2="54297" y2="1250"/>
                        <a14:backgroundMark x1="61914" y1="94063" x2="61914" y2="94063"/>
                      </a14:backgroundRemoval>
                    </a14:imgEffect>
                    <a14:imgEffect>
                      <a14:artisticCement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25721"/>
          <a:stretch/>
        </p:blipFill>
        <p:spPr bwMode="auto">
          <a:xfrm>
            <a:off x="536993" y="1390183"/>
            <a:ext cx="3270739" cy="46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21802" y="232772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A7F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84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渴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</a:p>
        </p:txBody>
      </p:sp>
      <p:sp>
        <p:nvSpPr>
          <p:cNvPr id="12" name="矩形 11"/>
          <p:cNvSpPr/>
          <p:nvPr/>
        </p:nvSpPr>
        <p:spPr>
          <a:xfrm>
            <a:off x="6012160" y="2299934"/>
            <a:ext cx="290335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可以到</a:t>
            </a:r>
            <a:r>
              <a:rPr lang="zh-TW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0E5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en-US" altLang="zh-TW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0E5"/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裏來</a:t>
            </a:r>
            <a:r>
              <a:rPr lang="zh-TW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喝</a:t>
            </a:r>
          </a:p>
        </p:txBody>
      </p:sp>
      <p:sp>
        <p:nvSpPr>
          <p:cNvPr id="7" name="向左箭號 6"/>
          <p:cNvSpPr/>
          <p:nvPr/>
        </p:nvSpPr>
        <p:spPr>
          <a:xfrm>
            <a:off x="3827875" y="3066954"/>
            <a:ext cx="2160240" cy="1123385"/>
          </a:xfrm>
          <a:prstGeom prst="lef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活水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38379" y1="7969" x2="38379" y2="7969"/>
                        <a14:foregroundMark x1="55176" y1="5000" x2="55176" y2="5000"/>
                        <a14:backgroundMark x1="32422" y1="93281" x2="32422" y2="93281"/>
                        <a14:backgroundMark x1="35645" y1="93281" x2="35645" y2="93281"/>
                        <a14:backgroundMark x1="37891" y1="94063" x2="37891" y2="94063"/>
                        <a14:backgroundMark x1="39746" y1="95469" x2="70020" y2="97188"/>
                        <a14:backgroundMark x1="51660" y1="93750" x2="53223" y2="93750"/>
                        <a14:backgroundMark x1="50000" y1="93750" x2="50000" y2="93750"/>
                        <a14:backgroundMark x1="54297" y1="86406" x2="54297" y2="86406"/>
                        <a14:backgroundMark x1="54297" y1="1250" x2="54297" y2="1250"/>
                        <a14:backgroundMark x1="61914" y1="94063" x2="61914" y2="94063"/>
                      </a14:backgroundRemoval>
                    </a14:imgEffect>
                    <a14:imgEffect>
                      <a14:brightnessContrast bright="-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5058"/>
          <a:stretch/>
        </p:blipFill>
        <p:spPr bwMode="auto">
          <a:xfrm>
            <a:off x="372162" y="1390183"/>
            <a:ext cx="3600400" cy="46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 bwMode="auto">
          <a:xfrm>
            <a:off x="0" y="0"/>
            <a:ext cx="9144000" cy="691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0648"/>
            <a:ext cx="4211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81PPBG">
  <a:themeElements>
    <a:clrScheme name="自定义 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2885EC"/>
      </a:accent1>
      <a:accent2>
        <a:srgbClr val="40B9FF"/>
      </a:accent2>
      <a:accent3>
        <a:srgbClr val="5FACC0"/>
      </a:accent3>
      <a:accent4>
        <a:srgbClr val="6B92DB"/>
      </a:accent4>
      <a:accent5>
        <a:srgbClr val="9B6CB8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5">
      <a:majorFont>
        <a:latin typeface="Century Schoolbook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A000120140530A81PPBG</Template>
  <TotalTime>606</TotalTime>
  <Words>1175</Words>
  <Application>Microsoft Office PowerPoint</Application>
  <PresentationFormat>如螢幕大小 (4:3)</PresentationFormat>
  <Paragraphs>63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A000120140530A81PPBG</vt:lpstr>
      <vt:lpstr>喝！喫！看！補充本216</vt:lpstr>
      <vt:lpstr>PowerPoint 簡報</vt:lpstr>
      <vt:lpstr>人生是乾渴的</vt:lpstr>
      <vt:lpstr>PowerPoint 簡報</vt:lpstr>
      <vt:lpstr>PowerPoint 簡報</vt:lpstr>
      <vt:lpstr>PowerPoint 簡報</vt:lpstr>
      <vt:lpstr>世事世物無法解人的乾渴</vt:lpstr>
      <vt:lpstr>PowerPoint 簡報</vt:lpstr>
      <vt:lpstr>PowerPoint 簡報</vt:lpstr>
      <vt:lpstr>PowerPoint 簡報</vt:lpstr>
      <vt:lpstr>恭喜你得救了！現在可以受浸了！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聖經十講</dc:title>
  <dc:creator>user</dc:creator>
  <cp:lastModifiedBy>sdlu1994</cp:lastModifiedBy>
  <cp:revision>48</cp:revision>
  <dcterms:created xsi:type="dcterms:W3CDTF">2015-02-08T06:16:34Z</dcterms:created>
  <dcterms:modified xsi:type="dcterms:W3CDTF">2015-02-22T15:46:19Z</dcterms:modified>
</cp:coreProperties>
</file>