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sldIdLst>
    <p:sldId id="257" r:id="rId2"/>
    <p:sldId id="256" r:id="rId3"/>
    <p:sldId id="261" r:id="rId4"/>
    <p:sldId id="264" r:id="rId5"/>
    <p:sldId id="263" r:id="rId6"/>
    <p:sldId id="260" r:id="rId7"/>
    <p:sldId id="265" r:id="rId8"/>
    <p:sldId id="259" r:id="rId9"/>
    <p:sldId id="258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BA93FF"/>
    <a:srgbClr val="B892FC"/>
    <a:srgbClr val="9966FF"/>
    <a:srgbClr val="FF7979"/>
    <a:srgbClr val="FF5353"/>
    <a:srgbClr val="660066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73" autoAdjust="0"/>
  </p:normalViewPr>
  <p:slideViewPr>
    <p:cSldViewPr snapToObjects="1" showGuides="1">
      <p:cViewPr varScale="1">
        <p:scale>
          <a:sx n="44" d="100"/>
          <a:sy n="44" d="100"/>
        </p:scale>
        <p:origin x="-118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7224F51-28C4-46A9-92C4-4D47D4CD526A}" type="datetimeFigureOut">
              <a:rPr lang="zh-CN" altLang="en-US"/>
              <a:pPr/>
              <a:t>2015/2/22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AC70314-5676-4E8F-94F6-BE75BF36017C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7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補充本</a:t>
            </a:r>
            <a:r>
              <a:rPr lang="en-US" altLang="zh-TW" dirty="0" smtClean="0"/>
              <a:t>833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0314-5676-4E8F-94F6-BE75BF36017C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今天的主題是變水為酒；變水為酒的意思就是變死亡為生命。親愛的朋友，願你今天就有一個生命的新開始，使你平淡如水的人生，能變成歡樂如酒的人生；使你所遭遇過的、或正遭遇的、死亡的環境，變成充滿生命的境地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0314-5676-4E8F-94F6-BE75BF36017C}" type="slidenum">
              <a:rPr lang="zh-CN" alt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4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跟朋友去夜唱</a:t>
            </a:r>
            <a:r>
              <a:rPr lang="en-US" altLang="zh-TW" dirty="0" smtClean="0"/>
              <a:t>﹑</a:t>
            </a:r>
            <a:r>
              <a:rPr lang="zh-TW" altLang="en-US" dirty="0" smtClean="0"/>
              <a:t>夜衝</a:t>
            </a:r>
            <a:r>
              <a:rPr lang="en-US" altLang="zh-TW" dirty="0" smtClean="0"/>
              <a:t>﹑</a:t>
            </a:r>
            <a:r>
              <a:rPr lang="zh-TW" altLang="en-US" dirty="0" smtClean="0"/>
              <a:t>夜遊後一個人走在回家的路上</a:t>
            </a:r>
            <a:r>
              <a:rPr lang="en-US" altLang="zh-TW" dirty="0" smtClean="0"/>
              <a:t>,</a:t>
            </a:r>
            <a:r>
              <a:rPr lang="zh-TW" altLang="en-US" dirty="0" smtClean="0"/>
              <a:t>裡面有一種落寞感。</a:t>
            </a:r>
            <a:endParaRPr lang="en-US" altLang="zh-TW" dirty="0" smtClean="0"/>
          </a:p>
          <a:p>
            <a:r>
              <a:rPr lang="zh-TW" altLang="en-US" dirty="0" smtClean="0"/>
              <a:t>或者，跟朋友</a:t>
            </a:r>
            <a:r>
              <a:rPr lang="en-US" altLang="zh-TW" dirty="0" smtClean="0"/>
              <a:t>﹑</a:t>
            </a:r>
            <a:r>
              <a:rPr lang="zh-TW" altLang="en-US" dirty="0" smtClean="0"/>
              <a:t>同學瘋狂跨年後的空虛感。</a:t>
            </a:r>
            <a:endParaRPr lang="en-US" altLang="zh-TW" dirty="0" smtClean="0"/>
          </a:p>
          <a:p>
            <a:r>
              <a:rPr lang="zh-TW" altLang="en-US" dirty="0" smtClean="0"/>
              <a:t>或者，當你與好友聊得興致正起，這時手機卻沒電了！一種掃興的沮喪油然升起。</a:t>
            </a:r>
            <a:endParaRPr lang="en-US" altLang="zh-TW" dirty="0" smtClean="0"/>
          </a:p>
          <a:p>
            <a:r>
              <a:rPr lang="zh-TW" altLang="en-US" dirty="0" smtClean="0"/>
              <a:t>其實在我們的生活中常是這樣</a:t>
            </a:r>
            <a:r>
              <a:rPr lang="en-US" altLang="zh-TW" dirty="0" smtClean="0"/>
              <a:t>,</a:t>
            </a:r>
            <a:r>
              <a:rPr lang="zh-TW" altLang="en-US" dirty="0" smtClean="0"/>
              <a:t>我們很想讓自己過個充實又滿足的生活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但往往歡樂後的結果就是空虛</a:t>
            </a:r>
            <a:r>
              <a:rPr lang="en-US" altLang="zh-TW" dirty="0" smtClean="0"/>
              <a:t>｡</a:t>
            </a:r>
            <a:r>
              <a:rPr lang="zh-TW" altLang="en-US" dirty="0" smtClean="0"/>
              <a:t>為什麼會這樣？因為</a:t>
            </a:r>
            <a:r>
              <a:rPr lang="en-US" altLang="zh-TW" dirty="0" smtClean="0"/>
              <a:t>…</a:t>
            </a:r>
            <a:r>
              <a:rPr lang="zh-TW" altLang="en-US" dirty="0" smtClean="0"/>
              <a:t>（下一頁）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0314-5676-4E8F-94F6-BE75BF36017C}" type="slidenum">
              <a:rPr lang="zh-CN" alt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這幕是否眼熟？</a:t>
            </a:r>
            <a:endParaRPr lang="en-US" altLang="zh-TW" dirty="0" smtClean="0"/>
          </a:p>
          <a:p>
            <a:r>
              <a:rPr lang="zh-TW" altLang="en-US" dirty="0" smtClean="0"/>
              <a:t>再好看的電影也有劇終的時候。人生就像一幕幕的電影，不斷的上映，也不斷的謝幕。無論這一段的影集是好片，還是爛劇，總會來到結束的時候。無論你人生的任何階段如何經過，當人生來到最後一幕時，也會有謝幕的時候，而且人生就此謝幕。即使正是高潮壓軸的時候也必須停止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0314-5676-4E8F-94F6-BE75BF36017C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6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在聖經裏有一段記載，說到這樣的光景。（經文，約</a:t>
            </a:r>
            <a:r>
              <a:rPr lang="en-US" altLang="zh-TW" dirty="0" smtClean="0">
                <a:ea typeface="新細明體" pitchFamily="18" charset="-120"/>
              </a:rPr>
              <a:t>2:1~2</a:t>
            </a:r>
            <a:r>
              <a:rPr lang="zh-TW" altLang="en-US" dirty="0" smtClean="0">
                <a:ea typeface="新細明體" pitchFamily="18" charset="-120"/>
              </a:rPr>
              <a:t>）</a:t>
            </a:r>
            <a:endParaRPr lang="zh-TW" altLang="en-US" dirty="0">
              <a:ea typeface="新細明體" pitchFamily="18" charset="-120"/>
            </a:endParaRPr>
          </a:p>
          <a:p>
            <a:r>
              <a:rPr lang="zh-TW" altLang="en-US" dirty="0">
                <a:ea typeface="新細明體" pitchFamily="18" charset="-120"/>
              </a:rPr>
              <a:t>這裡</a:t>
            </a:r>
            <a:r>
              <a:rPr lang="zh-TW" altLang="en-US" dirty="0"/>
              <a:t>婚姻表徵人生命的延續，婚筵表徵人生的</a:t>
            </a:r>
            <a:r>
              <a:rPr lang="zh-TW" altLang="en-US" dirty="0" smtClean="0"/>
              <a:t>享受，</a:t>
            </a:r>
            <a:r>
              <a:rPr lang="zh-TW" altLang="en-US" dirty="0" smtClean="0">
                <a:ea typeface="新細明體" pitchFamily="18" charset="-120"/>
              </a:rPr>
              <a:t>在</a:t>
            </a:r>
            <a:r>
              <a:rPr lang="zh-TW" altLang="en-US" dirty="0">
                <a:ea typeface="新細明體" pitchFamily="18" charset="-120"/>
              </a:rPr>
              <a:t>地上沒有一種場合比婚筵更快樂</a:t>
            </a:r>
            <a:r>
              <a:rPr lang="zh-TW" altLang="en-US" dirty="0" smtClean="0">
                <a:ea typeface="新細明體" pitchFamily="18" charset="-120"/>
              </a:rPr>
              <a:t>。</a:t>
            </a:r>
            <a:endParaRPr lang="en-US" altLang="zh-TW" dirty="0" smtClean="0">
              <a:ea typeface="新細明體" pitchFamily="18" charset="-120"/>
            </a:endParaRPr>
          </a:p>
          <a:p>
            <a:r>
              <a:rPr lang="zh-TW" altLang="en-US" dirty="0" smtClean="0">
                <a:ea typeface="新細明體" pitchFamily="18" charset="-120"/>
              </a:rPr>
              <a:t>在這個迦拿的婚筵裏，有一件非常令人掃興的事發生了！就是「酒用盡了！」</a:t>
            </a:r>
            <a:endParaRPr lang="zh-TW" altLang="en-US" dirty="0">
              <a:ea typeface="新細明體" pitchFamily="18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婚</a:t>
            </a:r>
            <a:r>
              <a:rPr lang="zh-TW" altLang="en-US" dirty="0">
                <a:ea typeface="新細明體" pitchFamily="18" charset="-120"/>
              </a:rPr>
              <a:t>筵中最重要的就是</a:t>
            </a:r>
            <a:r>
              <a:rPr lang="zh-TW" altLang="en-US" dirty="0" smtClean="0">
                <a:ea typeface="新細明體" pitchFamily="18" charset="-120"/>
              </a:rPr>
              <a:t>酒。這</a:t>
            </a:r>
            <a:r>
              <a:rPr lang="zh-TW" altLang="en-US" dirty="0">
                <a:ea typeface="新細明體" pitchFamily="18" charset="-120"/>
              </a:rPr>
              <a:t>酒指人的生命，象徵這享受的基本</a:t>
            </a:r>
            <a:r>
              <a:rPr lang="zh-TW" altLang="en-US" dirty="0" smtClean="0">
                <a:ea typeface="新細明體" pitchFamily="18" charset="-120"/>
              </a:rPr>
              <a:t>因素。無論</a:t>
            </a:r>
            <a:r>
              <a:rPr lang="zh-TW" altLang="en-US" dirty="0">
                <a:ea typeface="新細明體" pitchFamily="18" charset="-120"/>
              </a:rPr>
              <a:t>古今中外，婚筵主要的是靠酒；這象徵人生一切的快樂是靠生命。因為酒不像水，乃是源自葡萄，來自活的東西。</a:t>
            </a:r>
          </a:p>
          <a:p>
            <a:r>
              <a:rPr lang="zh-TW" altLang="en-US" dirty="0">
                <a:ea typeface="新細明體" pitchFamily="18" charset="-120"/>
              </a:rPr>
              <a:t>酒象徵生命，因為葡萄酒就是葡萄的生命。這樣，人的享受是根據人的生命</a:t>
            </a:r>
            <a:r>
              <a:rPr lang="zh-TW" altLang="en-US" dirty="0" smtClean="0">
                <a:ea typeface="新細明體" pitchFamily="18" charset="-120"/>
              </a:rPr>
              <a:t>。生命值越高，享受指數才有可能更高。但並非生命值高，享受指數就一定高。然而，無論享受指數如何，當</a:t>
            </a:r>
            <a:r>
              <a:rPr lang="zh-TW" altLang="en-US" dirty="0">
                <a:ea typeface="新細明體" pitchFamily="18" charset="-120"/>
              </a:rPr>
              <a:t>生命到了盡頭，一切享受也就完了。</a:t>
            </a:r>
          </a:p>
          <a:p>
            <a:r>
              <a:rPr lang="zh-TW" altLang="en-US" dirty="0">
                <a:ea typeface="新細明體" pitchFamily="18" charset="-120"/>
              </a:rPr>
              <a:t>因此酒用盡了，不只表徵人生的享受結束了，並且人的生命也完結了。不論你有多少享樂，你屬人的生命結束，你人生一切的享受也就完了。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在迦拿的婚筵裏，主做了一件事改變那個局面。</a:t>
            </a:r>
          </a:p>
          <a:p>
            <a:r>
              <a:rPr lang="zh-TW" altLang="en-US" dirty="0" smtClean="0"/>
              <a:t>主叫僕人把六口石缸的水倒滿，將水變為酒供客人喝</a:t>
            </a:r>
            <a:r>
              <a:rPr lang="en-US" altLang="zh-TW" dirty="0" smtClean="0"/>
              <a:t>｡</a:t>
            </a:r>
          </a:p>
          <a:p>
            <a:r>
              <a:rPr lang="zh-TW" altLang="en-US" dirty="0" smtClean="0"/>
              <a:t>水象徵死亡；石缸的水倒滿，表示我們的人生不僅是空虛的，一切都是短暫的，更是充滿死亡。</a:t>
            </a:r>
            <a:endParaRPr lang="en-US" altLang="zh-TW" dirty="0" smtClean="0"/>
          </a:p>
          <a:p>
            <a:r>
              <a:rPr lang="zh-TW" altLang="en-US" dirty="0" smtClean="0"/>
              <a:t>酒是葡萄生命的汁液，象徵生命</a:t>
            </a:r>
            <a:r>
              <a:rPr lang="en-US" altLang="zh-TW" dirty="0" smtClean="0"/>
              <a:t>｡</a:t>
            </a:r>
            <a:r>
              <a:rPr lang="zh-TW" altLang="en-US" dirty="0" smtClean="0"/>
              <a:t>主將我們的水變為酒，意思就是主將我們的死亡變為生命，這就是重生。我們婚筵中的酒就取用不竭了。我們蒙重生後，生命帶著其屬靈的享受，就會持續到永遠。我們會有一個永遠的婚筵，是永不止息的。這婚筵不在我們原有的生命裏，而是在我們藉重生所得著的新生命裏。在這生命裡能維持我們的喜樂與享受，直到永永遠遠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0314-5676-4E8F-94F6-BE75BF36017C}" type="slidenum">
              <a:rPr lang="zh-CN" alt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ea typeface="新細明體" pitchFamily="18" charset="-120"/>
              </a:rPr>
              <a:t>同學們,你渴不渴慕在你的人生中有永遠的喜樂和享受呢？</a:t>
            </a:r>
          </a:p>
          <a:p>
            <a:r>
              <a:rPr lang="zh-TW" altLang="en-US" dirty="0">
                <a:ea typeface="新細明體" pitchFamily="18" charset="-120"/>
              </a:rPr>
              <a:t>很簡單,</a:t>
            </a:r>
            <a:r>
              <a:rPr lang="zh-TW" altLang="en-US" dirty="0"/>
              <a:t>我們可以一同的</a:t>
            </a:r>
            <a:r>
              <a:rPr lang="zh-TW" altLang="en-US" dirty="0" smtClean="0"/>
              <a:t>來讀這</a:t>
            </a:r>
            <a:r>
              <a:rPr lang="zh-TW" altLang="en-US" dirty="0"/>
              <a:t>處經節：「你若口裏認耶穌為主，心裏信神叫祂從死人中復活，就必得救。」</a:t>
            </a:r>
            <a:endParaRPr lang="en-US" dirty="0"/>
          </a:p>
          <a:p>
            <a:r>
              <a:rPr lang="zh-TW" altLang="en-US" dirty="0"/>
              <a:t>沒有錯，這條路就是「口裏認耶穌為主」，你</a:t>
            </a:r>
            <a:r>
              <a:rPr lang="zh-TW" altLang="en-US" dirty="0">
                <a:ea typeface="新細明體" pitchFamily="18" charset="-120"/>
              </a:rPr>
              <a:t>只要</a:t>
            </a:r>
            <a:r>
              <a:rPr lang="zh-TW" altLang="en-US" dirty="0"/>
              <a:t>簡單的呼求四個字，「哦！主耶穌！」</a:t>
            </a:r>
            <a:r>
              <a:rPr lang="zh-TW" altLang="en-US" dirty="0">
                <a:ea typeface="新細明體" pitchFamily="18" charset="-120"/>
              </a:rPr>
              <a:t>這位主就能夠進到你的裡面,作你的真喜樂和真享受｡</a:t>
            </a:r>
          </a:p>
          <a:p>
            <a:r>
              <a:rPr lang="zh-TW" altLang="en-US" dirty="0"/>
              <a:t>所以，朋友們，現在，邀請大家一同的站起來，</a:t>
            </a:r>
            <a:r>
              <a:rPr lang="zh-TW" altLang="en-US" dirty="0">
                <a:ea typeface="新細明體" pitchFamily="18" charset="-120"/>
              </a:rPr>
              <a:t>把</a:t>
            </a:r>
            <a:r>
              <a:rPr lang="zh-TW" altLang="en-US" dirty="0"/>
              <a:t>我們的眼睛閉上，從我們內心的最深處，一同的來呼喊三次主名。</a:t>
            </a:r>
            <a:endParaRPr lang="en-US" dirty="0"/>
          </a:p>
          <a:p>
            <a:r>
              <a:rPr lang="zh-TW" altLang="en-US" dirty="0"/>
              <a:t>開始！「哦！主耶穌</a:t>
            </a:r>
            <a:r>
              <a:rPr lang="en-US" dirty="0"/>
              <a:t>~~</a:t>
            </a:r>
            <a:r>
              <a:rPr lang="zh-TW" altLang="en-US" dirty="0"/>
              <a:t>！哦！主耶穌</a:t>
            </a:r>
            <a:r>
              <a:rPr lang="en-US" dirty="0"/>
              <a:t>~~</a:t>
            </a:r>
            <a:r>
              <a:rPr lang="zh-TW" altLang="en-US" dirty="0"/>
              <a:t>！哦！主耶穌</a:t>
            </a:r>
            <a:r>
              <a:rPr lang="en-US" dirty="0"/>
              <a:t>~~</a:t>
            </a:r>
            <a:r>
              <a:rPr lang="zh-TW" altLang="en-US" dirty="0" smtClean="0"/>
              <a:t>！」</a:t>
            </a:r>
            <a:endParaRPr lang="en-US" altLang="zh-TW" dirty="0" smtClean="0"/>
          </a:p>
          <a:p>
            <a:r>
              <a:rPr lang="zh-TW" altLang="en-US" dirty="0" smtClean="0"/>
              <a:t>好！我現在帶領大家一同禱告</a:t>
            </a:r>
            <a:r>
              <a:rPr lang="en-US" altLang="zh-TW" dirty="0" smtClean="0"/>
              <a:t>…</a:t>
            </a:r>
            <a:endParaRPr lang="en-US" dirty="0"/>
          </a:p>
          <a:p>
            <a:r>
              <a:rPr lang="zh-TW" altLang="en-US" dirty="0"/>
              <a:t>朋友們，恭喜你！</a:t>
            </a:r>
            <a:r>
              <a:rPr lang="zh-TW" altLang="en-US" dirty="0" smtClean="0"/>
              <a:t>你得救</a:t>
            </a:r>
            <a:r>
              <a:rPr lang="zh-TW" altLang="en-US" dirty="0"/>
              <a:t>了！因為聖經說「凡呼求主名的，就必得救。」</a:t>
            </a:r>
            <a:endParaRPr lang="en-US" dirty="0"/>
          </a:p>
          <a:p>
            <a:r>
              <a:rPr lang="zh-TW" altLang="en-US" dirty="0"/>
              <a:t>然而，這只是第一個步驟，我們還需要下一個步驟，才算是完全的得救。</a:t>
            </a:r>
            <a:endParaRPr lang="en-US" dirty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我們一同的來念一下這處經節：「信而受浸的必然得救」</a:t>
            </a:r>
            <a:endParaRPr lang="en-US" dirty="0"/>
          </a:p>
          <a:p>
            <a:r>
              <a:rPr lang="zh-TW" altLang="en-US" dirty="0"/>
              <a:t>沒有錯，「信」，而且「受浸」的，必然得救。</a:t>
            </a:r>
            <a:endParaRPr lang="en-US" dirty="0"/>
          </a:p>
          <a:p>
            <a:r>
              <a:rPr lang="zh-TW" altLang="en-US" dirty="0"/>
              <a:t>「受浸」，</a:t>
            </a:r>
            <a:r>
              <a:rPr lang="zh-TW" altLang="en-US" dirty="0">
                <a:ea typeface="新細明體" pitchFamily="18" charset="-120"/>
              </a:rPr>
              <a:t>就是</a:t>
            </a:r>
            <a:r>
              <a:rPr lang="zh-TW" altLang="en-US" dirty="0"/>
              <a:t>一</a:t>
            </a:r>
            <a:r>
              <a:rPr lang="zh-TW" altLang="en-US" dirty="0">
                <a:ea typeface="新細明體" pitchFamily="18" charset="-120"/>
              </a:rPr>
              <a:t>種</a:t>
            </a:r>
            <a:r>
              <a:rPr lang="zh-TW" altLang="en-US" dirty="0"/>
              <a:t>神聖的遷移，讓我們從以前那個虛空</a:t>
            </a:r>
            <a:r>
              <a:rPr lang="zh-TW" altLang="en-US" dirty="0">
                <a:ea typeface="新細明體" pitchFamily="18" charset="-120"/>
              </a:rPr>
              <a:t>的感覺</a:t>
            </a:r>
            <a:r>
              <a:rPr lang="zh-TW" altLang="en-US" dirty="0"/>
              <a:t>裏出來，進到神的國裏，得著這個喜樂、明亮且永遠的生命。</a:t>
            </a:r>
            <a:endParaRPr lang="en-US" dirty="0"/>
          </a:p>
          <a:p>
            <a:r>
              <a:rPr lang="zh-TW" altLang="en-US" dirty="0"/>
              <a:t>今天</a:t>
            </a:r>
            <a:r>
              <a:rPr lang="zh-TW" altLang="en-US" dirty="0">
                <a:ea typeface="新細明體" pitchFamily="18" charset="-120"/>
              </a:rPr>
              <a:t>，凡事渴慕生命有一個新開始的，可以站起來，我帶你們有一點的禱告，</a:t>
            </a:r>
            <a:r>
              <a:rPr lang="zh-TW" altLang="en-US" dirty="0"/>
              <a:t>我禱告一句，你們跟著我禱告一句：「</a:t>
            </a:r>
            <a:r>
              <a:rPr lang="en-US" dirty="0"/>
              <a:t>…</a:t>
            </a:r>
            <a:r>
              <a:rPr lang="zh-TW" altLang="en-US" dirty="0"/>
              <a:t>」。</a:t>
            </a:r>
            <a:endParaRPr lang="en-US" dirty="0"/>
          </a:p>
          <a:p>
            <a:r>
              <a:rPr lang="zh-TW" altLang="en-US" dirty="0"/>
              <a:t>恭喜各位，這位神已經聽了你們的禱告，你們今天就可以簡單的受浸，接受這位主作你們的</a:t>
            </a:r>
            <a:r>
              <a:rPr lang="zh-TW" altLang="en-US" dirty="0">
                <a:ea typeface="新細明體" pitchFamily="18" charset="-120"/>
              </a:rPr>
              <a:t>新</a:t>
            </a:r>
            <a:r>
              <a:rPr lang="zh-TW" altLang="en-US" dirty="0"/>
              <a:t>生命。</a:t>
            </a:r>
            <a:endParaRPr lang="en-US" dirty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97425"/>
            <a:ext cx="6400800" cy="8397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12775" y="3862388"/>
            <a:ext cx="7772400" cy="86201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51275" y="6524625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zh-TW" altLang="zh-CN" sz="1000" b="1"/>
              <a:t>Page </a:t>
            </a:r>
            <a:r>
              <a:rPr lang="zh-TW" altLang="zh-CN" sz="1000" b="1">
                <a:sym typeface="MS UI Gothic" pitchFamily="34" charset="-128"/>
              </a:rPr>
              <a:t></a:t>
            </a:r>
            <a:r>
              <a:rPr lang="zh-TW" altLang="zh-CN" sz="1000" b="1"/>
              <a:t> </a:t>
            </a:r>
            <a:fld id="{9E0E2B22-AEFA-41CB-BD38-102DA6663C4A}" type="slidenum">
              <a:rPr lang="zh-TW" altLang="zh-CN" sz="1000" b="1"/>
              <a:pPr algn="ctr" eaLnBrk="0" hangingPunct="0"/>
              <a:t>‹#›</a:t>
            </a:fld>
            <a:endParaRPr lang="zh-TW" altLang="zh-CN" sz="1000"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9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1198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1198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1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75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891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27487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27488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21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04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18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6604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594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07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851275" y="6524625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zh-TW" altLang="zh-CN" sz="1000" b="1"/>
              <a:t>Page </a:t>
            </a:r>
            <a:r>
              <a:rPr lang="zh-TW" altLang="zh-CN" sz="1000" b="1">
                <a:sym typeface="MS UI Gothic" pitchFamily="34" charset="-128"/>
              </a:rPr>
              <a:t></a:t>
            </a:r>
            <a:r>
              <a:rPr lang="zh-TW" altLang="zh-CN" sz="1000" b="1"/>
              <a:t> </a:t>
            </a:r>
            <a:fld id="{893E19BA-4376-4B77-8A59-C82ABB6E1B40}" type="slidenum">
              <a:rPr lang="zh-TW" altLang="zh-CN" sz="1000" b="1"/>
              <a:pPr algn="ctr" eaLnBrk="0" hangingPunct="0"/>
              <a:t>‹#›</a:t>
            </a:fld>
            <a:endParaRPr lang="zh-TW" altLang="zh-CN" sz="10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Arial" pitchFamily="34" charset="0"/>
          <a:ea typeface="Microsoft YaHei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Arial" pitchFamily="34" charset="0"/>
          <a:ea typeface="Microsoft YaHei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Arial" pitchFamily="34" charset="0"/>
          <a:ea typeface="Microsoft YaHei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Arial" pitchFamily="34" charset="0"/>
          <a:ea typeface="Microsoft YaHei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Arial" pitchFamily="34" charset="0"/>
          <a:ea typeface="Microsoft YaHei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Arial" pitchFamily="34" charset="0"/>
          <a:ea typeface="Microsoft YaHei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Arial" pitchFamily="34" charset="0"/>
          <a:ea typeface="Microsoft YaHei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8000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1"/>
            <a:ext cx="4392488" cy="285819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（一）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30225" indent="-530225" algn="ctr">
              <a:lnSpc>
                <a:spcPct val="90000"/>
              </a:lnSpc>
              <a:buNone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有一新生命，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30225" indent="-530225" algn="ctr">
              <a:lnSpc>
                <a:spcPct val="90000"/>
              </a:lnSpc>
              <a:buNone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美妙、喜樂、光明；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30225" indent="-530225" algn="ctr">
              <a:lnSpc>
                <a:spcPct val="90000"/>
              </a:lnSpc>
              <a:buNone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你能夠得到，只要你決意。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耶穌能滿足你的虛空心靈，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祂使你心中無比的喜樂。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04" y="188640"/>
            <a:ext cx="3157537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9529" y="3933056"/>
            <a:ext cx="4392488" cy="23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（二）</a:t>
            </a:r>
            <a:endParaRPr lang="en-US" altLang="zh-TW" b="1" kern="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30225" indent="-530225" algn="ctr">
              <a:lnSpc>
                <a:spcPct val="90000"/>
              </a:lnSpc>
              <a:buNone/>
            </a:pP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現在</a:t>
            </a: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你心思不需完全明白，</a:t>
            </a:r>
          </a:p>
          <a:p>
            <a:pPr marL="530225" indent="-530225" algn="ctr">
              <a:lnSpc>
                <a:spcPct val="90000"/>
              </a:lnSpc>
              <a:buNone/>
            </a:pP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不必知道為甚麼，或怎樣；</a:t>
            </a:r>
          </a:p>
          <a:p>
            <a:pPr marL="530225" indent="-530225" algn="ctr">
              <a:lnSpc>
                <a:spcPct val="90000"/>
              </a:lnSpc>
              <a:buNone/>
            </a:pP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因祂要給你遠超你心所望，</a:t>
            </a:r>
          </a:p>
          <a:p>
            <a:pPr marL="530225" indent="-530225" algn="ctr">
              <a:lnSpc>
                <a:spcPct val="90000"/>
              </a:lnSpc>
              <a:buNone/>
            </a:pP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遠超你頭腦所領會得來。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88024" y="1390652"/>
            <a:ext cx="41964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>
                <a:solidFill>
                  <a:schemeClr val="tx1"/>
                </a:solidFill>
                <a:latin typeface="+mn-lt"/>
                <a:ea typeface="华文细黑" pitchFamily="2" charset="-122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（副）</a:t>
            </a:r>
            <a:endParaRPr lang="en-US" altLang="zh-TW" b="1" kern="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能彀</a:t>
            </a: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經歷</a:t>
            </a:r>
            <a:endParaRPr lang="en-US" altLang="zh-TW" b="1" kern="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人生</a:t>
            </a: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奇妙大改變，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你能彀</a:t>
            </a: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進入</a:t>
            </a:r>
            <a:endParaRPr lang="en-US" altLang="zh-TW" b="1" kern="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偉大</a:t>
            </a: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的情境；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你能彀</a:t>
            </a: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經歷</a:t>
            </a:r>
            <a:endParaRPr lang="en-US" altLang="zh-TW" b="1" kern="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超越</a:t>
            </a: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榮耀的事情，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如果你讓</a:t>
            </a: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救主</a:t>
            </a:r>
            <a:endParaRPr lang="en-US" altLang="zh-TW" b="1" kern="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進入</a:t>
            </a:r>
            <a:r>
              <a:rPr lang="zh-TW" altLang="en-US" b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你的心</a:t>
            </a:r>
            <a:r>
              <a:rPr lang="zh-TW" altLang="en-US" b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kern="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zh-TW" sz="1800" b="1" i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1800" b="1" i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回到</a:t>
            </a:r>
            <a:r>
              <a:rPr lang="zh-TW" altLang="en-US" sz="1800" b="1" i="1" kern="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sz="1800" b="1" i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節</a:t>
            </a:r>
            <a:r>
              <a:rPr lang="en-US" altLang="zh-TW" sz="1800" b="1" i="1" kern="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endParaRPr lang="zh-TW" altLang="en-US" sz="1800" b="1" i="1" kern="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" y="9152"/>
            <a:ext cx="9179497" cy="68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4078" y="1627758"/>
            <a:ext cx="3603302" cy="862012"/>
          </a:xfrm>
        </p:spPr>
        <p:txBody>
          <a:bodyPr/>
          <a:lstStyle/>
          <a:p>
            <a:r>
              <a:rPr lang="zh-TW" altLang="en-US" dirty="0">
                <a:ln>
                  <a:solidFill>
                    <a:schemeClr val="accent2">
                      <a:lumMod val="50000"/>
                    </a:schemeClr>
                  </a:solidFill>
                </a:ln>
                <a:ea typeface="標楷體" pitchFamily="65" charset="-120"/>
              </a:rPr>
              <a:t>生命的新開始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44" b="2994"/>
          <a:stretch/>
        </p:blipFill>
        <p:spPr bwMode="auto">
          <a:xfrm>
            <a:off x="181293" y="1245118"/>
            <a:ext cx="3834004" cy="4710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3" y="14401"/>
            <a:ext cx="53705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12224" y="5116542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落寞</a:t>
            </a:r>
            <a:endParaRPr lang="zh-TW" altLang="en-US" sz="40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 bwMode="auto">
          <a:xfrm>
            <a:off x="5868144" y="192362"/>
            <a:ext cx="3131546" cy="3863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100392" y="2276872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endParaRPr lang="en-US" altLang="zh-TW" sz="4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5" r="3416"/>
          <a:stretch/>
        </p:blipFill>
        <p:spPr bwMode="auto">
          <a:xfrm flipH="1">
            <a:off x="3531614" y="2938591"/>
            <a:ext cx="3229291" cy="3770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146259" y="582442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沮喪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500"/>
            <a:ext cx="9144000" cy="69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2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20072" y="190500"/>
            <a:ext cx="3456384" cy="6553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第三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日，在加利利的迦拿有娶親的筵席，耶穌的母親在那裡。耶穌和祂的門徒也被請去赴</a:t>
            </a: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婚筵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2:1~2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8" t="3285" b="7094"/>
          <a:stretch/>
        </p:blipFill>
        <p:spPr bwMode="auto">
          <a:xfrm>
            <a:off x="252413" y="168970"/>
            <a:ext cx="4967659" cy="6520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57"/>
          <a:stretch/>
        </p:blipFill>
        <p:spPr bwMode="auto">
          <a:xfrm flipH="1">
            <a:off x="5220072" y="548680"/>
            <a:ext cx="3840562" cy="4491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509137" y="5254455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酒用盡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了！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2407"/>
            <a:ext cx="4572000" cy="519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626049" y="5485046"/>
            <a:ext cx="978932" cy="919401"/>
          </a:xfrm>
          <a:prstGeom prst="round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79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2843806" y="5517232"/>
            <a:ext cx="1678169" cy="919401"/>
          </a:xfrm>
          <a:prstGeom prst="round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79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</a:p>
        </p:txBody>
      </p:sp>
      <p:sp>
        <p:nvSpPr>
          <p:cNvPr id="5" name="矩形 4"/>
          <p:cNvSpPr/>
          <p:nvPr/>
        </p:nvSpPr>
        <p:spPr>
          <a:xfrm>
            <a:off x="2748441" y="4838715"/>
            <a:ext cx="186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zh-TW" altLang="en-US" sz="36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813337"/>
            <a:ext cx="2207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享受指數</a:t>
            </a:r>
            <a:endParaRPr lang="zh-TW" altLang="en-US" sz="36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右箭號 6"/>
          <p:cNvSpPr/>
          <p:nvPr/>
        </p:nvSpPr>
        <p:spPr bwMode="auto">
          <a:xfrm>
            <a:off x="1604981" y="5641336"/>
            <a:ext cx="1238825" cy="671191"/>
          </a:xfrm>
          <a:prstGeom prst="rightArrow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275856" y="1340768"/>
            <a:ext cx="792088" cy="349794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19471" y="2708920"/>
            <a:ext cx="792088" cy="2104417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向上箭號 1"/>
          <p:cNvSpPr/>
          <p:nvPr/>
        </p:nvSpPr>
        <p:spPr bwMode="auto">
          <a:xfrm>
            <a:off x="386496" y="1772093"/>
            <a:ext cx="1486702" cy="936104"/>
          </a:xfrm>
          <a:prstGeom prst="upArrow">
            <a:avLst/>
          </a:prstGeom>
          <a:gradFill flip="none" rotWithShape="1">
            <a:gsLst>
              <a:gs pos="93672">
                <a:srgbClr val="FFCCFF"/>
              </a:gs>
              <a:gs pos="72000">
                <a:srgbClr val="B892FC"/>
              </a:gs>
              <a:gs pos="0">
                <a:srgbClr val="9966FF">
                  <a:shade val="30000"/>
                  <a:satMod val="115000"/>
                </a:srgbClr>
              </a:gs>
              <a:gs pos="37000">
                <a:srgbClr val="9966FF">
                  <a:shade val="67500"/>
                  <a:satMod val="115000"/>
                </a:srgbClr>
              </a:gs>
              <a:gs pos="100000">
                <a:srgbClr val="BA93FF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3000"/>
                    </a14:imgEffect>
                    <a14:imgEffect>
                      <a14:colorTemperature colorTemp="8800"/>
                    </a14:imgEffect>
                    <a14:imgEffect>
                      <a14:brightnessContrast bright="-2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49" r="25720" b="4515"/>
          <a:stretch/>
        </p:blipFill>
        <p:spPr bwMode="auto">
          <a:xfrm>
            <a:off x="251520" y="332656"/>
            <a:ext cx="4104456" cy="4844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13316" r="27986" b="192"/>
          <a:stretch/>
        </p:blipFill>
        <p:spPr bwMode="auto">
          <a:xfrm>
            <a:off x="4932040" y="1700808"/>
            <a:ext cx="3963437" cy="4996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54701" y="5301208"/>
            <a:ext cx="1359516" cy="10556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缸的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水倒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</a:p>
        </p:txBody>
      </p:sp>
      <p:sp>
        <p:nvSpPr>
          <p:cNvPr id="5" name="向右箭號 4"/>
          <p:cNvSpPr/>
          <p:nvPr/>
        </p:nvSpPr>
        <p:spPr bwMode="auto">
          <a:xfrm>
            <a:off x="1733827" y="5517232"/>
            <a:ext cx="1139841" cy="623560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929195" y="5089634"/>
            <a:ext cx="998855" cy="14787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空虛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短暫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死亡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148064" y="365226"/>
            <a:ext cx="998855" cy="10463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2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</a:t>
            </a:r>
            <a:endParaRPr lang="en-US" altLang="zh-TW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</a:t>
            </a:r>
          </a:p>
        </p:txBody>
      </p:sp>
      <p:sp>
        <p:nvSpPr>
          <p:cNvPr id="11" name="向右箭號 10"/>
          <p:cNvSpPr/>
          <p:nvPr/>
        </p:nvSpPr>
        <p:spPr bwMode="auto">
          <a:xfrm>
            <a:off x="6309329" y="422469"/>
            <a:ext cx="1139841" cy="931894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重生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7515316" y="149038"/>
            <a:ext cx="998855" cy="1478756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永遠</a:t>
            </a:r>
          </a:p>
        </p:txBody>
      </p:sp>
    </p:spTree>
    <p:extLst>
      <p:ext uri="{BB962C8B-B14F-4D97-AF65-F5344CB8AC3E}">
        <p14:creationId xmlns:p14="http://schemas.microsoft.com/office/powerpoint/2010/main" val="31821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2293"/>
            <a:ext cx="9144000" cy="68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269635"/>
            <a:ext cx="8173635" cy="658836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600" b="1" dirty="0" smtClean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羅馬</a:t>
            </a:r>
            <a:r>
              <a:rPr lang="zh-TW" altLang="en-US" sz="2600" b="1" dirty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書</a:t>
            </a:r>
            <a:r>
              <a:rPr lang="en-US" sz="2600" b="1" dirty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10:9</a:t>
            </a:r>
            <a:endParaRPr lang="zh-TW" altLang="en-US" sz="2600" b="1" dirty="0">
              <a:solidFill>
                <a:srgbClr val="000000"/>
              </a:solidFill>
              <a:latin typeface="Candara" pitchFamily="34" charset="0"/>
              <a:ea typeface="標楷體" pitchFamily="65" charset="-120"/>
              <a:sym typeface="Candara" pitchFamily="34" charset="0"/>
            </a:endParaRPr>
          </a:p>
          <a:p>
            <a:pPr indent="19050" algn="just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b="1" dirty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你若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ndara" pitchFamily="34" charset="0"/>
                <a:ea typeface="標楷體" pitchFamily="65" charset="-120"/>
                <a:sym typeface="Candara" pitchFamily="34" charset="0"/>
              </a:rPr>
              <a:t>口裏認耶穌為主</a:t>
            </a:r>
            <a:r>
              <a:rPr lang="zh-TW" altLang="en-US" b="1" dirty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，心裏信神叫祂從死人中復活，就必得救。</a:t>
            </a:r>
            <a:endParaRPr lang="zh-TW" alt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2600" b="1" dirty="0">
              <a:solidFill>
                <a:srgbClr val="000000"/>
              </a:solidFill>
              <a:latin typeface="Candara" pitchFamily="34" charset="0"/>
              <a:ea typeface="標楷體" pitchFamily="65" charset="-120"/>
              <a:sym typeface="Candar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600" b="1" dirty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羅馬書</a:t>
            </a:r>
            <a:r>
              <a:rPr lang="en-US" sz="2600" b="1" dirty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10:3</a:t>
            </a:r>
            <a:endParaRPr lang="zh-TW" altLang="en-US" sz="2600" b="1" dirty="0">
              <a:solidFill>
                <a:srgbClr val="000000"/>
              </a:solidFill>
              <a:latin typeface="Candara" pitchFamily="34" charset="0"/>
              <a:ea typeface="標楷體" pitchFamily="65" charset="-120"/>
              <a:sym typeface="Candara" pitchFamily="34" charset="0"/>
            </a:endParaRPr>
          </a:p>
          <a:p>
            <a:pPr indent="19050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因為</a:t>
            </a:r>
            <a:r>
              <a:rPr lang="en-US" altLang="zh-TW" b="1" dirty="0" smtClean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『</a:t>
            </a:r>
            <a:r>
              <a:rPr lang="zh-TW" altLang="en-US" b="1" dirty="0" smtClean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凡</a:t>
            </a:r>
            <a:r>
              <a:rPr lang="zh-TW" altLang="en-US" sz="36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andara" pitchFamily="34" charset="0"/>
                <a:ea typeface="標楷體" pitchFamily="65" charset="-120"/>
                <a:sym typeface="Candara" pitchFamily="34" charset="0"/>
              </a:rPr>
              <a:t>呼求主名</a:t>
            </a:r>
            <a:r>
              <a:rPr lang="zh-TW" altLang="en-US" b="1" dirty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的</a:t>
            </a:r>
            <a:r>
              <a:rPr lang="zh-TW" altLang="en-US" b="1" dirty="0" smtClean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，</a:t>
            </a:r>
            <a:endParaRPr lang="en-US" altLang="zh-TW" b="1" dirty="0" smtClean="0">
              <a:solidFill>
                <a:srgbClr val="000000"/>
              </a:solidFill>
              <a:latin typeface="Candara" pitchFamily="34" charset="0"/>
              <a:ea typeface="標楷體" pitchFamily="65" charset="-120"/>
              <a:sym typeface="Candara" pitchFamily="34" charset="0"/>
            </a:endParaRPr>
          </a:p>
          <a:p>
            <a:pPr indent="19050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就</a:t>
            </a:r>
            <a:r>
              <a:rPr lang="zh-TW" altLang="en-US" b="1" dirty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必得救</a:t>
            </a:r>
            <a:r>
              <a:rPr lang="zh-TW" altLang="en-US" b="1" dirty="0" smtClean="0">
                <a:solidFill>
                  <a:srgbClr val="000000"/>
                </a:solidFill>
                <a:latin typeface="Candara" pitchFamily="34" charset="0"/>
                <a:ea typeface="標楷體" pitchFamily="65" charset="-120"/>
                <a:sym typeface="Candara" pitchFamily="34" charset="0"/>
              </a:rPr>
              <a:t>。</a:t>
            </a:r>
            <a:r>
              <a:rPr lang="en-US" altLang="zh-TW" b="1" dirty="0">
                <a:solidFill>
                  <a:srgbClr val="000000"/>
                </a:solidFill>
                <a:latin typeface="Microsoft YaHei"/>
                <a:ea typeface="標楷體" pitchFamily="65" charset="-120"/>
                <a:sym typeface="Candara" pitchFamily="34" charset="0"/>
              </a:rPr>
              <a:t>』</a:t>
            </a:r>
            <a:endParaRPr lang="zh-TW" altLang="en-US" b="1" dirty="0">
              <a:solidFill>
                <a:srgbClr val="000000"/>
              </a:solidFill>
              <a:latin typeface="Candara" pitchFamily="34" charset="0"/>
              <a:ea typeface="標楷體" pitchFamily="65" charset="-120"/>
              <a:sym typeface="Candar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TW" altLang="en-US" sz="24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  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  </a:t>
            </a:r>
            <a:r>
              <a:rPr lang="zh-TW" altLang="en-US" sz="32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哦！主耶穌</a:t>
            </a:r>
            <a:r>
              <a:rPr lang="en-US" sz="32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~~~!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zh-TW" altLang="en-US" sz="32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           </a:t>
            </a:r>
            <a:r>
              <a: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哦！主耶穌</a:t>
            </a:r>
            <a:r>
              <a:rPr 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~~~!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                    哦！主耶穌</a:t>
            </a:r>
            <a:r>
              <a:rPr 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~~~!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016794"/>
            <a:ext cx="7980556" cy="482441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zh-TW" altLang="en-US" sz="3000" b="1" dirty="0">
              <a:latin typeface="Candara" pitchFamily="34" charset="0"/>
              <a:ea typeface="標楷體" pitchFamily="65" charset="-120"/>
              <a:sym typeface="Candar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3000" b="1" dirty="0">
                <a:latin typeface="Candara" pitchFamily="34" charset="0"/>
                <a:ea typeface="標楷體" pitchFamily="65" charset="-120"/>
                <a:sym typeface="Candara" pitchFamily="34" charset="0"/>
              </a:rPr>
              <a:t>馬可福音</a:t>
            </a:r>
            <a:r>
              <a:rPr lang="en-US" sz="3000" b="1" dirty="0">
                <a:latin typeface="Candara" pitchFamily="34" charset="0"/>
                <a:ea typeface="標楷體" pitchFamily="65" charset="-120"/>
                <a:sym typeface="Candara" pitchFamily="34" charset="0"/>
              </a:rPr>
              <a:t>16:16</a:t>
            </a:r>
            <a:endParaRPr lang="zh-TW" altLang="en-US" sz="3000" b="1" dirty="0">
              <a:latin typeface="Candara" pitchFamily="34" charset="0"/>
              <a:ea typeface="標楷體" pitchFamily="65" charset="-120"/>
              <a:sym typeface="Candara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7000" b="1" i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信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而</a:t>
            </a:r>
            <a:r>
              <a:rPr lang="zh-TW" altLang="en-US" sz="7000" b="1" i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受浸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的</a:t>
            </a:r>
            <a:endParaRPr lang="en-US" altLang="zh-TW" sz="6000" dirty="0">
              <a:latin typeface="標楷體" pitchFamily="65" charset="-120"/>
              <a:ea typeface="標楷體" pitchFamily="65" charset="-120"/>
              <a:sym typeface="標楷體" pitchFamily="65" charset="-12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必然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得救。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6179" r="19265"/>
          <a:stretch/>
        </p:blipFill>
        <p:spPr bwMode="auto">
          <a:xfrm>
            <a:off x="4572000" y="1016794"/>
            <a:ext cx="4464496" cy="5475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晴空万里">
  <a:themeElements>
    <a:clrScheme name="晴空万里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FC01E"/>
      </a:accent1>
      <a:accent2>
        <a:srgbClr val="4F7913"/>
      </a:accent2>
      <a:accent3>
        <a:srgbClr val="FFFFFF"/>
      </a:accent3>
      <a:accent4>
        <a:srgbClr val="000000"/>
      </a:accent4>
      <a:accent5>
        <a:srgbClr val="BBDCAB"/>
      </a:accent5>
      <a:accent6>
        <a:srgbClr val="476D10"/>
      </a:accent6>
      <a:hlink>
        <a:srgbClr val="26420A"/>
      </a:hlink>
      <a:folHlink>
        <a:srgbClr val="ADE971"/>
      </a:folHlink>
    </a:clrScheme>
    <a:fontScheme name="晴空万里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晴空万里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晴空万里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晴空万里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晴空万里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晴空万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晴空万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晴空万里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晴空万里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Pages>0</Pages>
  <Words>1332</Words>
  <Characters>0</Characters>
  <Application>Microsoft Office PowerPoint</Application>
  <DocSecurity>0</DocSecurity>
  <PresentationFormat>如螢幕大小 (4:3)</PresentationFormat>
  <Lines>0</Lines>
  <Paragraphs>94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晴空万里</vt:lpstr>
      <vt:lpstr>PowerPoint 簡報</vt:lpstr>
      <vt:lpstr>生命的新開始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user-a</dc:creator>
  <cp:lastModifiedBy>sdlu1994</cp:lastModifiedBy>
  <cp:revision>28</cp:revision>
  <dcterms:created xsi:type="dcterms:W3CDTF">2013-01-25T01:44:32Z</dcterms:created>
  <dcterms:modified xsi:type="dcterms:W3CDTF">2015-02-22T15:52:26Z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