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80" r:id="rId4"/>
    <p:sldId id="263" r:id="rId5"/>
    <p:sldId id="262" r:id="rId6"/>
    <p:sldId id="261" r:id="rId7"/>
    <p:sldId id="260" r:id="rId8"/>
    <p:sldId id="264" r:id="rId9"/>
    <p:sldId id="268" r:id="rId10"/>
    <p:sldId id="282" r:id="rId11"/>
    <p:sldId id="281" r:id="rId12"/>
    <p:sldId id="270" r:id="rId13"/>
    <p:sldId id="276" r:id="rId14"/>
    <p:sldId id="27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6D"/>
    <a:srgbClr val="666633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87" autoAdjust="0"/>
  </p:normalViewPr>
  <p:slideViewPr>
    <p:cSldViewPr>
      <p:cViewPr varScale="1">
        <p:scale>
          <a:sx n="48" d="100"/>
          <a:sy n="48" d="100"/>
        </p:scale>
        <p:origin x="-61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16565388585546E-2"/>
          <c:y val="1.7388536786993664E-2"/>
          <c:w val="0.93888888888888888"/>
          <c:h val="0.89814814814814814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45"/>
          </c:dPt>
          <c:dPt>
            <c:idx val="1"/>
            <c:bubble3D val="0"/>
            <c:explosion val="37"/>
          </c:dPt>
          <c:val>
            <c:numRef>
              <c:f>工作表1!$B$2:$B$3</c:f>
              <c:numCache>
                <c:formatCode>0%</c:formatCode>
                <c:ptCount val="2"/>
                <c:pt idx="0">
                  <c:v>0.96199999999999997</c:v>
                </c:pt>
                <c:pt idx="1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AE0E-849A-46F1-B8B5-2A91EA7A7EEE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87160-081E-424A-BDA2-A6BA2FA44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37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歷史上最有智慧的所羅門王曾說，「多有智慧，就多有愁煩；加增知識的，就加增憂傷 。」</a:t>
            </a:r>
            <a:endParaRPr lang="en-US" altLang="zh-TW" dirty="0" smtClean="0"/>
          </a:p>
          <a:p>
            <a:r>
              <a:rPr lang="zh-TW" altLang="en-US" dirty="0" smtClean="0"/>
              <a:t>當我們飽覽群書，徜徉在知識領域裡，是否也有這樣的感覺呢？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7160-081E-424A-BDA2-A6BA2FA44E8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6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有哪一本書能一直的淨化人心、滋潤人靈，閱讀千遍不倦，再覽萬次仍鮮？</a:t>
            </a:r>
          </a:p>
          <a:p>
            <a:r>
              <a:rPr lang="zh-TW" altLang="en-US" dirty="0" smtClean="0"/>
              <a:t>若有一本這樣的書，那就是一本書中之書。</a:t>
            </a:r>
            <a:endParaRPr lang="en-US" altLang="zh-TW" dirty="0" smtClean="0"/>
          </a:p>
          <a:p>
            <a:r>
              <a:rPr lang="zh-TW" altLang="en-US" dirty="0" smtClean="0"/>
              <a:t>「聖經」</a:t>
            </a:r>
            <a:r>
              <a:rPr lang="en-US" altLang="zh-TW" dirty="0" smtClean="0"/>
              <a:t>(Bible)</a:t>
            </a:r>
            <a:r>
              <a:rPr lang="zh-TW" altLang="en-US" dirty="0" smtClean="0"/>
              <a:t>這字來自希臘文</a:t>
            </a:r>
            <a:r>
              <a:rPr lang="en-US" altLang="zh-TW" dirty="0" err="1" smtClean="0"/>
              <a:t>biblos</a:t>
            </a:r>
            <a:r>
              <a:rPr lang="zh-TW" altLang="en-US" dirty="0" smtClean="0"/>
              <a:t>，意為「那書」</a:t>
            </a:r>
            <a:r>
              <a:rPr lang="en-US" altLang="zh-TW" dirty="0" smtClean="0"/>
              <a:t>(the book)</a:t>
            </a:r>
            <a:r>
              <a:rPr lang="zh-TW" altLang="en-US" dirty="0" smtClean="0"/>
              <a:t>。聖經是世上所有書中，「那」獨一的書。其他的書若與聖經相比，就不夠資格稱為書了。所以聖經就是這一本書中之書。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7160-081E-424A-BDA2-A6BA2FA44E8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0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這些驚人的事實，告訴我們真正這本聖經的作者是誰？是神！！！</a:t>
            </a:r>
            <a:endParaRPr lang="en-US" altLang="zh-TW" dirty="0" smtClean="0"/>
          </a:p>
          <a:p>
            <a:r>
              <a:rPr lang="zh-TW" altLang="en-US" dirty="0" smtClean="0"/>
              <a:t>然而，神寫了這本聖經並不是要給你驚嘆！也不是要給你讚賞！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7160-081E-424A-BDA2-A6BA2FA44E8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85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聖經都是神的呼出！神呼出是要給你吸入！聖經對人如同生命之氣，不是為了給你明白，乃是為了給你吸入。難怪舊約詩人論到神的話，說，「我張口喘氣，因我切慕你的誡命。」神的誡命就是神的話。神的話乃是人生命之氣，對於人在教訓、督責、改正、在義上的教導，都是有益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7160-081E-424A-BDA2-A6BA2FA44E8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72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當我們吸入神，神的話對我們不是僅僅美好的教訓，牠甚至成為使我們歡喜快樂的食物。</a:t>
            </a:r>
            <a:endParaRPr lang="en-US" altLang="zh-TW" dirty="0" smtClean="0"/>
          </a:p>
          <a:p>
            <a:r>
              <a:rPr lang="zh-TW" altLang="en-US" dirty="0" smtClean="0"/>
              <a:t>並且神的話對我們成為我們人生路途照耀的光，使我們不致迷途，走得光明磊落，昂首大步。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7160-081E-424A-BDA2-A6BA2FA44E8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22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人有靈、魂、體三部分，當你呼求主名時，神就進入你的靈。從你的靈，祂要更新你的魂，使你有悟性能以明白聖經以及神聖的事情；還要使你會朽壞的身體有神永遠的生命。這就是得救。</a:t>
            </a:r>
            <a:endParaRPr lang="en-US" altLang="zh-TW" dirty="0" smtClean="0"/>
          </a:p>
          <a:p>
            <a:r>
              <a:rPr lang="zh-TW" altLang="en-US" dirty="0" smtClean="0"/>
              <a:t>讓我們再次呼求主的名！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7160-081E-424A-BDA2-A6BA2FA44E8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97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馬可福音十六章</a:t>
            </a:r>
            <a:r>
              <a:rPr lang="en-US" altLang="zh-TW" dirty="0" smtClean="0"/>
              <a:t>16</a:t>
            </a:r>
            <a:r>
              <a:rPr lang="zh-TW" altLang="en-US" dirty="0" smtClean="0"/>
              <a:t>節說，「信而受浸的必然得救」。這裡有兩件重要的事，就是「信」與「受浸」。相信是藉著心裡相信與口裡呼求主名，就使你得著神的生命。但你還須受浸，使你進入神的國。</a:t>
            </a:r>
            <a:endParaRPr lang="en-US" altLang="zh-TW" dirty="0" smtClean="0"/>
          </a:p>
          <a:p>
            <a:r>
              <a:rPr lang="zh-TW" altLang="en-US" dirty="0" smtClean="0"/>
              <a:t>從前你沒有神，你的生命是黯淡的。如今你有了神，你的人生充滿光明。這是你進入救恩的第一步</a:t>
            </a:r>
            <a:endParaRPr lang="en-US" altLang="zh-TW" dirty="0" smtClean="0"/>
          </a:p>
          <a:p>
            <a:r>
              <a:rPr lang="zh-TW" altLang="en-US" dirty="0" smtClean="0"/>
              <a:t>但你仍在黑暗的國度裡，你需要藉著受浸，進入神的國。這是你進入救恩的第二步。</a:t>
            </a:r>
            <a:endParaRPr lang="en-US" altLang="zh-TW" dirty="0" smtClean="0"/>
          </a:p>
          <a:p>
            <a:r>
              <a:rPr lang="zh-TW" altLang="en-US" dirty="0" smtClean="0"/>
              <a:t>藉著信而受浸，你就完全進入神的救恩，得享神的豐富。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7160-081E-424A-BDA2-A6BA2FA44E8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74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傳恩\Desktop\圖片\39EC2529-C802-4758-BF74-C9DA2AB4E4B0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"/>
            <a:ext cx="9401215" cy="6855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9000" y="404664"/>
            <a:ext cx="4402832" cy="1289184"/>
          </a:xfrm>
        </p:spPr>
        <p:txBody>
          <a:bodyPr/>
          <a:lstStyle/>
          <a:p>
            <a:pPr algn="ctr"/>
            <a:r>
              <a:rPr lang="zh-TW" altLang="en-US" sz="4800" b="1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書中之書</a:t>
            </a:r>
            <a:endParaRPr lang="zh-TW" altLang="en-US" sz="4800" b="1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132" y1="9444" x2="6132" y2="9444"/>
                        <a14:foregroundMark x1="1415" y1="4444" x2="1415" y2="4444"/>
                        <a14:foregroundMark x1="25472" y1="2500" x2="25472" y2="2500"/>
                        <a14:foregroundMark x1="9906" y1="3611" x2="9906" y2="3611"/>
                        <a14:foregroundMark x1="6604" y1="3333" x2="6604" y2="3333"/>
                        <a14:foregroundMark x1="2830" y1="28333" x2="2830" y2="28333"/>
                        <a14:foregroundMark x1="28302" y1="39444" x2="28302" y2="39444"/>
                        <a14:foregroundMark x1="29245" y1="58333" x2="29245" y2="58333"/>
                        <a14:foregroundMark x1="6604" y1="93889" x2="6604" y2="93889"/>
                        <a14:foregroundMark x1="19811" y1="97500" x2="19811" y2="97500"/>
                        <a14:foregroundMark x1="28302" y1="93056" x2="28302" y2="93056"/>
                        <a14:foregroundMark x1="5660" y1="73889" x2="5660" y2="73889"/>
                        <a14:foregroundMark x1="4245" y1="57222" x2="4245" y2="57222"/>
                        <a14:foregroundMark x1="2358" y1="42222" x2="2358" y2="42222"/>
                        <a14:foregroundMark x1="2358" y1="33611" x2="2358" y2="33611"/>
                        <a14:foregroundMark x1="10849" y1="26944" x2="10849" y2="26944"/>
                        <a14:foregroundMark x1="2358" y1="19722" x2="2358" y2="19722"/>
                        <a14:foregroundMark x1="1415" y1="12500" x2="1415" y2="12500"/>
                        <a14:foregroundMark x1="1415" y1="8889" x2="1415" y2="8889"/>
                        <a14:foregroundMark x1="1415" y1="7500" x2="1415" y2="7500"/>
                        <a14:foregroundMark x1="3774" y1="3889" x2="3774" y2="3889"/>
                        <a14:foregroundMark x1="2358" y1="2778" x2="2358" y2="2778"/>
                        <a14:foregroundMark x1="24057" y1="8333" x2="24057" y2="8333"/>
                        <a14:foregroundMark x1="25000" y1="5556" x2="25000" y2="5556"/>
                        <a14:foregroundMark x1="26415" y1="10278" x2="26415" y2="10278"/>
                        <a14:foregroundMark x1="26415" y1="8333" x2="26415" y2="8333"/>
                        <a14:foregroundMark x1="26887" y1="17500" x2="26887" y2="17500"/>
                        <a14:foregroundMark x1="28774" y1="24167" x2="28774" y2="24167"/>
                        <a14:foregroundMark x1="26887" y1="33611" x2="26887" y2="33611"/>
                        <a14:foregroundMark x1="27358" y1="43889" x2="27358" y2="43889"/>
                        <a14:foregroundMark x1="27358" y1="51111" x2="27358" y2="51111"/>
                        <a14:foregroundMark x1="27358" y1="56667" x2="27358" y2="56667"/>
                        <a14:foregroundMark x1="27358" y1="63056" x2="27358" y2="63056"/>
                        <a14:foregroundMark x1="27830" y1="69444" x2="27830" y2="69444"/>
                        <a14:foregroundMark x1="28302" y1="76389" x2="28302" y2="76389"/>
                        <a14:foregroundMark x1="28774" y1="83056" x2="28774" y2="83056"/>
                        <a14:foregroundMark x1="28302" y1="88056" x2="28302" y2="88056"/>
                        <a14:foregroundMark x1="28774" y1="97222" x2="28774" y2="97222"/>
                        <a14:foregroundMark x1="13208" y1="95556" x2="13208" y2="95556"/>
                        <a14:foregroundMark x1="5189" y1="92500" x2="5189" y2="92500"/>
                        <a14:foregroundMark x1="5660" y1="88611" x2="5660" y2="88611"/>
                        <a14:foregroundMark x1="5189" y1="83056" x2="5189" y2="83056"/>
                        <a14:foregroundMark x1="5660" y1="77778" x2="5660" y2="77778"/>
                        <a14:foregroundMark x1="5189" y1="75278" x2="5189" y2="75278"/>
                        <a14:foregroundMark x1="4245" y1="70556" x2="4245" y2="70556"/>
                        <a14:foregroundMark x1="4245" y1="66389" x2="4245" y2="66389"/>
                        <a14:foregroundMark x1="3774" y1="62500" x2="3774" y2="62500"/>
                        <a14:foregroundMark x1="4245" y1="59722" x2="4245" y2="59722"/>
                        <a14:foregroundMark x1="4245" y1="54444" x2="4245" y2="54444"/>
                        <a14:foregroundMark x1="4245" y1="51667" x2="4245" y2="51667"/>
                        <a14:foregroundMark x1="3774" y1="45556" x2="3774" y2="45556"/>
                        <a14:foregroundMark x1="3302" y1="40000" x2="3302" y2="40000"/>
                        <a14:foregroundMark x1="2358" y1="30833" x2="2358" y2="30833"/>
                        <a14:foregroundMark x1="2830" y1="25278" x2="2830" y2="25278"/>
                        <a14:foregroundMark x1="2358" y1="22778" x2="2358" y2="22778"/>
                        <a14:foregroundMark x1="26415" y1="13333" x2="26415" y2="13333"/>
                        <a14:foregroundMark x1="26415" y1="15556" x2="26415" y2="15556"/>
                        <a14:foregroundMark x1="27358" y1="20556" x2="27358" y2="20556"/>
                        <a14:foregroundMark x1="20755" y1="18611" x2="20755" y2="18611"/>
                        <a14:foregroundMark x1="16509" y1="13889" x2="16509" y2="13889"/>
                        <a14:foregroundMark x1="15094" y1="10000" x2="15094" y2="10000"/>
                        <a14:foregroundMark x1="17453" y1="6111" x2="17453" y2="6111"/>
                        <a14:foregroundMark x1="11792" y1="24167" x2="11792" y2="24167"/>
                        <a14:foregroundMark x1="20755" y1="28611" x2="20755" y2="28611"/>
                        <a14:foregroundMark x1="20283" y1="39722" x2="20283" y2="39722"/>
                        <a14:foregroundMark x1="16509" y1="50278" x2="16509" y2="50278"/>
                        <a14:foregroundMark x1="22642" y1="34444" x2="22642" y2="34444"/>
                        <a14:foregroundMark x1="14151" y1="33889" x2="14151" y2="33889"/>
                        <a14:foregroundMark x1="15094" y1="38056" x2="15094" y2="38056"/>
                        <a14:foregroundMark x1="9906" y1="37778" x2="9906" y2="37778"/>
                        <a14:foregroundMark x1="11321" y1="42222" x2="11321" y2="42222"/>
                        <a14:foregroundMark x1="16509" y1="44722" x2="16509" y2="44722"/>
                        <a14:foregroundMark x1="66981" y1="22778" x2="66981" y2="2277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895">
            <a:off x="975255" y="327379"/>
            <a:ext cx="3477910" cy="5401342"/>
          </a:xfrm>
          <a:prstGeom prst="rect">
            <a:avLst/>
          </a:prstGeom>
          <a:noFill/>
          <a:ln>
            <a:noFill/>
          </a:ln>
          <a:effectLst>
            <a:glow rad="1397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" y="0"/>
            <a:ext cx="9126549" cy="69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548680"/>
            <a:ext cx="8208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耶十五章</a:t>
            </a:r>
            <a:r>
              <a:rPr lang="en-US" altLang="zh-TW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</a:t>
            </a:r>
            <a:r>
              <a:rPr lang="zh-TW" alt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節</a:t>
            </a:r>
            <a:endParaRPr lang="en-US" altLang="zh-TW" sz="28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耶和華萬軍之神阿，我得著你的言語，就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當食物喫了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；你</a:t>
            </a:r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的言語成了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我心中的歡喜快樂</a:t>
            </a:r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3789040"/>
            <a:ext cx="672490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詩篇一一九篇</a:t>
            </a:r>
            <a:r>
              <a:rPr lang="en-US" altLang="zh-TW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105</a:t>
            </a:r>
            <a:r>
              <a:rPr lang="zh-TW" altLang="en-US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節</a:t>
            </a:r>
            <a:endParaRPr lang="en-US" altLang="zh-TW" sz="28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你的話是我腳前的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燈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40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是</a:t>
            </a:r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我路上的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en-U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7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924475"/>
          </a:xfrm>
        </p:spPr>
        <p:txBody>
          <a:bodyPr/>
          <a:lstStyle/>
          <a:p>
            <a:pPr algn="ctr"/>
            <a:r>
              <a:rPr lang="zh-TW" altLang="en-US" sz="4800" b="1" dirty="0" smtClean="0"/>
              <a:t>如何吸入呢？</a:t>
            </a:r>
            <a:endParaRPr lang="zh-TW" altLang="en-US" sz="4800" b="1" dirty="0"/>
          </a:p>
        </p:txBody>
      </p:sp>
      <p:sp>
        <p:nvSpPr>
          <p:cNvPr id="4" name="矩形 3"/>
          <p:cNvSpPr/>
          <p:nvPr/>
        </p:nvSpPr>
        <p:spPr>
          <a:xfrm>
            <a:off x="1331640" y="1628800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詩篇八六篇</a:t>
            </a: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5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節</a:t>
            </a:r>
            <a:endParaRPr lang="en-US" altLang="zh-TW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600" b="1" dirty="0" smtClean="0"/>
              <a:t>主阿，你本為良善，</a:t>
            </a:r>
            <a:r>
              <a:rPr lang="en-US" altLang="zh-TW" sz="3600" b="1" dirty="0" smtClean="0"/>
              <a:t>…</a:t>
            </a:r>
            <a:r>
              <a:rPr lang="zh-TW" altLang="en-US" sz="3600" b="1" dirty="0" smtClean="0"/>
              <a:t>對一切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呼求</a:t>
            </a:r>
            <a:r>
              <a:rPr lang="zh-TW" altLang="en-US" sz="3600" b="1" dirty="0" smtClean="0"/>
              <a:t>你的人，有豐盛的慈愛。</a:t>
            </a:r>
            <a:endParaRPr lang="zh-TW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1308538" y="4736666"/>
            <a:ext cx="6768752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哦！主耶穌！</a:t>
            </a:r>
            <a:endParaRPr lang="zh-TW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376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2400" b="1" dirty="0" smtClean="0">
                <a:solidFill>
                  <a:schemeClr val="tx1"/>
                </a:solidFill>
              </a:rPr>
              <a:t>帖撒羅尼迦前書五章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23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節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3600" b="1" dirty="0" smtClean="0">
                <a:solidFill>
                  <a:schemeClr val="tx1"/>
                </a:solidFill>
              </a:rPr>
              <a:t>且願和平的神，親自全然聖別你們，又願你們的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靈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、與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魂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、與</a:t>
            </a:r>
            <a:r>
              <a:rPr lang="zh-TW" altLang="en-US" sz="5200" b="1" dirty="0" smtClean="0">
                <a:solidFill>
                  <a:srgbClr val="FFFF00"/>
                </a:solidFill>
              </a:rPr>
              <a:t>身子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得蒙保守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…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782777" y="2858803"/>
            <a:ext cx="4392488" cy="3743130"/>
          </a:xfrm>
          <a:prstGeom prst="ellipse">
            <a:avLst/>
          </a:prstGeom>
          <a:solidFill>
            <a:schemeClr val="tx2">
              <a:lumMod val="25000"/>
              <a:alpha val="78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TW" altLang="en-US" sz="3600" b="1" dirty="0" smtClean="0">
                <a:solidFill>
                  <a:prstClr val="black"/>
                </a:solidFill>
                <a:latin typeface="Trebuchet MS"/>
                <a:ea typeface="微軟正黑體"/>
              </a:rPr>
              <a:t>          </a:t>
            </a:r>
            <a:endParaRPr lang="zh-TW" altLang="en-US" sz="3600" b="1" dirty="0">
              <a:solidFill>
                <a:prstClr val="black"/>
              </a:solidFill>
              <a:latin typeface="Trebuchet MS"/>
              <a:ea typeface="微軟正黑體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646282" y="3545969"/>
            <a:ext cx="2665477" cy="2398858"/>
          </a:xfrm>
          <a:prstGeom prst="ellipse">
            <a:avLst/>
          </a:prstGeom>
          <a:solidFill>
            <a:schemeClr val="tx2">
              <a:lumMod val="10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微軟正黑體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256981" y="4171086"/>
            <a:ext cx="1444080" cy="1148623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zh-TW" altLang="en-US" sz="5400" b="1" dirty="0">
                <a:latin typeface="Trebuchet MS"/>
                <a:ea typeface="微軟正黑體"/>
              </a:rPr>
              <a:t>靈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555640" y="4821802"/>
            <a:ext cx="57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魂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44796" y="5412479"/>
            <a:ext cx="95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身體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28612" y="692696"/>
            <a:ext cx="996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神</a:t>
            </a:r>
          </a:p>
        </p:txBody>
      </p:sp>
      <p:sp>
        <p:nvSpPr>
          <p:cNvPr id="10" name="矩形 9"/>
          <p:cNvSpPr/>
          <p:nvPr/>
        </p:nvSpPr>
        <p:spPr>
          <a:xfrm>
            <a:off x="163295" y="3735097"/>
            <a:ext cx="317337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just"/>
            <a:r>
              <a:rPr lang="zh-TW" alt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哦！</a:t>
            </a:r>
            <a:endParaRPr lang="en-US" altLang="zh-TW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 algn="just"/>
            <a:r>
              <a:rPr lang="zh-TW" alt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主耶穌！</a:t>
            </a:r>
            <a:endParaRPr lang="zh-TW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0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34045 0.5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4" grpId="0"/>
      <p:bldP spid="4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86967" y="3429000"/>
            <a:ext cx="4557033" cy="342900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84524" y="116632"/>
            <a:ext cx="5108476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馬可福音十六章</a:t>
            </a:r>
            <a:r>
              <a:rPr lang="en-US" altLang="zh-TW" dirty="0" smtClean="0">
                <a:solidFill>
                  <a:schemeClr val="tx1"/>
                </a:solidFill>
              </a:rPr>
              <a:t>16</a:t>
            </a:r>
            <a:r>
              <a:rPr lang="zh-TW" altLang="en-US" dirty="0" smtClean="0">
                <a:solidFill>
                  <a:schemeClr val="tx1"/>
                </a:solidFill>
              </a:rPr>
              <a:t>節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600" b="1" dirty="0" smtClean="0"/>
              <a:t>信而受浸的必然得救，</a:t>
            </a:r>
            <a:endParaRPr lang="zh-TW" altLang="en-US" sz="3600" b="1" dirty="0"/>
          </a:p>
        </p:txBody>
      </p:sp>
      <p:sp>
        <p:nvSpPr>
          <p:cNvPr id="6" name="橢圓 5"/>
          <p:cNvSpPr/>
          <p:nvPr/>
        </p:nvSpPr>
        <p:spPr>
          <a:xfrm>
            <a:off x="1389208" y="4052898"/>
            <a:ext cx="2019230" cy="1880143"/>
          </a:xfrm>
          <a:prstGeom prst="ellipse">
            <a:avLst/>
          </a:prstGeom>
          <a:solidFill>
            <a:schemeClr val="tx2">
              <a:lumMod val="25000"/>
              <a:alpha val="78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TW" altLang="en-US" sz="3600" b="1" dirty="0" smtClean="0">
                <a:solidFill>
                  <a:prstClr val="black"/>
                </a:solidFill>
                <a:latin typeface="Trebuchet MS"/>
                <a:ea typeface="微軟正黑體"/>
              </a:rPr>
              <a:t>          </a:t>
            </a:r>
            <a:endParaRPr lang="zh-TW" altLang="en-US" sz="3600" b="1" dirty="0">
              <a:solidFill>
                <a:prstClr val="black"/>
              </a:solidFill>
              <a:latin typeface="Trebuchet MS"/>
              <a:ea typeface="微軟正黑體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786162" y="4390505"/>
            <a:ext cx="1225321" cy="1204927"/>
          </a:xfrm>
          <a:prstGeom prst="ellipse">
            <a:avLst/>
          </a:prstGeom>
          <a:solidFill>
            <a:schemeClr val="tx2">
              <a:lumMod val="10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微軟正黑體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066901" y="4704496"/>
            <a:ext cx="663844" cy="576943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zh-TW" altLang="en-US" sz="5400" b="1" dirty="0">
              <a:latin typeface="Trebuchet MS"/>
              <a:ea typeface="微軟正黑體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72579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信</a:t>
            </a:r>
            <a:endParaRPr lang="zh-TW" altLang="en-US" sz="48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72579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受浸</a:t>
            </a:r>
            <a:endParaRPr lang="zh-TW" altLang="en-US" sz="48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1619672" y="1844824"/>
            <a:ext cx="1440160" cy="21602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172079" y="1598893"/>
            <a:ext cx="5971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得神的生命</a:t>
            </a:r>
            <a:r>
              <a:rPr lang="zh-TW" altLang="en-US" sz="2400" b="1" dirty="0" smtClean="0"/>
              <a:t>（藉著心相信、口呼求）</a:t>
            </a:r>
            <a:endParaRPr lang="zh-TW" altLang="en-US" sz="2400" b="1" dirty="0"/>
          </a:p>
        </p:txBody>
      </p:sp>
      <p:sp>
        <p:nvSpPr>
          <p:cNvPr id="13" name="向右箭號 12"/>
          <p:cNvSpPr/>
          <p:nvPr/>
        </p:nvSpPr>
        <p:spPr>
          <a:xfrm>
            <a:off x="2036662" y="2552468"/>
            <a:ext cx="1063324" cy="21602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212232" y="2306537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/>
              <a:t>進入神的國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19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81481E-6 L 0.0625 0.123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9323 0.228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46597 0.0030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13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47395 0.0030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3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48177 0.0030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13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/>
      <p:bldP spid="9" grpId="1"/>
      <p:bldP spid="10" grpId="0"/>
      <p:bldP spid="10" grpId="1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012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聽！大好信息，</a:t>
            </a:r>
            <a:b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驚天又動地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，你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是神容器，</a:t>
            </a:r>
            <a:b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為裝祂自己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，祂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不僅造了你，</a:t>
            </a:r>
            <a:b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更要來充滿你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，作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你生命住你裡；</a:t>
            </a:r>
            <a:b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使你享受祂實際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，使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你人生變美麗，</a:t>
            </a:r>
            <a:b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使你活著滿意義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，只要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你願意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2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314946" y="116632"/>
            <a:ext cx="8064896" cy="132343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vert="horz" wrap="square">
            <a:spAutoFit/>
          </a:bodyPr>
          <a:lstStyle/>
          <a:p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多有智慧，就多有愁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煩；</a:t>
            </a:r>
            <a:endParaRPr lang="en-US" altLang="zh-TW" sz="40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加</a:t>
            </a:r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增知識的，就加增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憂傷  </a:t>
            </a:r>
            <a:r>
              <a:rPr lang="zh-TW" alt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傳一</a:t>
            </a:r>
            <a:r>
              <a:rPr lang="en-US" altLang="zh-TW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endParaRPr lang="zh-TW" alt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1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1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0460" y="548680"/>
            <a:ext cx="7123080" cy="924475"/>
          </a:xfrm>
        </p:spPr>
        <p:txBody>
          <a:bodyPr/>
          <a:lstStyle/>
          <a:p>
            <a:r>
              <a:rPr lang="zh-TW" altLang="en-US" sz="4800" b="1" dirty="0" smtClean="0"/>
              <a:t>名人的讚賞</a:t>
            </a:r>
            <a:endParaRPr lang="zh-TW" altLang="en-US" sz="4800" b="1" dirty="0"/>
          </a:p>
        </p:txBody>
      </p:sp>
      <p:pic>
        <p:nvPicPr>
          <p:cNvPr id="6" name="Picture 3" descr="Image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13531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755576" y="1700808"/>
            <a:ext cx="3469242" cy="4051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sz="2800" b="1" dirty="0" smtClean="0"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法國</a:t>
            </a:r>
            <a:r>
              <a:rPr lang="zh-TW" altLang="en-US" sz="2800" b="1" dirty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大文豪雨果曾說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：</a:t>
            </a:r>
            <a:endParaRPr lang="en-US" altLang="zh-TW" sz="2800" b="1" dirty="0" smtClean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 algn="ctr">
              <a:buNone/>
            </a:pPr>
            <a:endParaRPr lang="zh-TW" altLang="en-US" sz="2800" b="1" dirty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「英國有兩本書─聖經和莎士比亞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。</a:t>
            </a:r>
            <a:endParaRPr lang="zh-TW" altLang="en-US" sz="2800" b="1" dirty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英國</a:t>
            </a:r>
            <a:r>
              <a:rPr lang="zh-TW" altLang="en-US" sz="2800" b="1" dirty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創造莎士比亞，但聖經創造了英國。」</a:t>
            </a:r>
          </a:p>
          <a:p>
            <a:endParaRPr lang="zh-TW" altLang="en-US" sz="2800" b="1" dirty="0"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46482"/>
            <a:ext cx="7123080" cy="924475"/>
          </a:xfrm>
        </p:spPr>
        <p:txBody>
          <a:bodyPr/>
          <a:lstStyle/>
          <a:p>
            <a:r>
              <a:rPr lang="zh-TW" altLang="en-US" sz="4800" b="1" dirty="0" smtClean="0"/>
              <a:t>名人的讚賞</a:t>
            </a:r>
            <a:endParaRPr lang="zh-TW" altLang="en-US" sz="4800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509776" y="1556792"/>
            <a:ext cx="406222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美國</a:t>
            </a:r>
            <a:r>
              <a:rPr lang="zh-TW" altLang="en-US" sz="2800" b="1" dirty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第十六任總統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林肯說：</a:t>
            </a:r>
            <a:endParaRPr lang="en-US" altLang="zh-TW" sz="2800" b="1" dirty="0" smtClean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 algn="just">
              <a:buNone/>
            </a:pPr>
            <a:endParaRPr lang="zh-TW" altLang="en-US" sz="2800" b="1" dirty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 algn="just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「關於這本偉大的書，我只能說是</a:t>
            </a:r>
            <a:r>
              <a:rPr lang="zh-TW" altLang="en-US" sz="3600" b="1" dirty="0">
                <a:solidFill>
                  <a:srgbClr val="FFFF00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神賜給人類一項最好的禮物</a:t>
            </a:r>
            <a:r>
              <a:rPr lang="zh-TW" altLang="en-US" sz="2800" b="1" dirty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，一切救主賜給人類的福祉，都藉著這聖經而來。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」</a:t>
            </a:r>
            <a:endParaRPr lang="zh-TW" altLang="en-US" sz="2800" b="1" dirty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3960440" cy="405130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6138" y="908720"/>
            <a:ext cx="4154333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3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924475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翻譯語言與銷售量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4420" y="2060848"/>
            <a:ext cx="7355160" cy="42093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chemeClr val="tx1"/>
                </a:solidFill>
              </a:rPr>
              <a:t>聖經被</a:t>
            </a:r>
            <a:r>
              <a:rPr lang="zh-TW" altLang="en-US" sz="2800" b="1" dirty="0">
                <a:solidFill>
                  <a:schemeClr val="tx1"/>
                </a:solidFill>
              </a:rPr>
              <a:t>繙譯成</a:t>
            </a:r>
            <a:r>
              <a:rPr lang="en-US" altLang="zh-TW" sz="2800" b="1" dirty="0">
                <a:solidFill>
                  <a:schemeClr val="tx1"/>
                </a:solidFill>
              </a:rPr>
              <a:t>2355</a:t>
            </a:r>
            <a:r>
              <a:rPr lang="zh-TW" altLang="en-US" sz="2800" b="1" dirty="0">
                <a:solidFill>
                  <a:schemeClr val="tx1"/>
                </a:solidFill>
              </a:rPr>
              <a:t>種語言，是世上最廣泛為人閱讀的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書。</a:t>
            </a:r>
            <a:endParaRPr lang="zh-TW" altLang="en-US" sz="28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8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chemeClr val="tx1"/>
                </a:solidFill>
              </a:rPr>
              <a:t>並且根據報導，一年所</a:t>
            </a:r>
            <a:r>
              <a:rPr lang="zh-TW" altLang="en-US" sz="2800" b="1" dirty="0">
                <a:solidFill>
                  <a:schemeClr val="tx1"/>
                </a:solidFill>
              </a:rPr>
              <a:t>銷售的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聖經高達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633,335,638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 本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8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chemeClr val="tx1"/>
                </a:solidFill>
              </a:rPr>
              <a:t>這就是說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每分鐘</a:t>
            </a:r>
            <a:r>
              <a:rPr lang="zh-TW" altLang="en-US" sz="2800" b="1" dirty="0">
                <a:solidFill>
                  <a:schemeClr val="tx1"/>
                </a:solidFill>
              </a:rPr>
              <a:t>要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印一千兩百多</a:t>
            </a:r>
            <a:r>
              <a:rPr lang="zh-TW" altLang="en-US" sz="2800" b="1" dirty="0">
                <a:solidFill>
                  <a:schemeClr val="tx1"/>
                </a:solidFill>
              </a:rPr>
              <a:t>本的聖經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！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28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聖經不需作廣告</a:t>
            </a: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每年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都是當年度最暢銷的書。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800" b="1" dirty="0"/>
          </a:p>
          <a:p>
            <a:pPr>
              <a:spcBef>
                <a:spcPts val="0"/>
              </a:spcBef>
            </a:pP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52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125113" cy="92447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</a:rPr>
              <a:t>作者與寫作過程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4" y="798643"/>
            <a:ext cx="7125112" cy="295352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作者的身分有漁夫、稅吏、君王、先知、牧人等等，其人數達四十幾位</a:t>
            </a:r>
            <a:endParaRPr lang="en-US" altLang="zh-TW" sz="2800" b="1" dirty="0" smtClean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68952" cy="24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79712" y="263691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寫作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時間</a:t>
            </a:r>
            <a:endParaRPr lang="zh-TW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8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4460817" cy="924475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FF00"/>
                </a:solidFill>
              </a:rPr>
              <a:t>預言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194448"/>
              </p:ext>
            </p:extLst>
          </p:nvPr>
        </p:nvGraphicFramePr>
        <p:xfrm>
          <a:off x="1831330" y="1783185"/>
          <a:ext cx="5481339" cy="33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6" name="直線接點 25"/>
          <p:cNvCxnSpPr/>
          <p:nvPr/>
        </p:nvCxnSpPr>
        <p:spPr>
          <a:xfrm flipH="1" flipV="1">
            <a:off x="2739792" y="1945666"/>
            <a:ext cx="1656184" cy="2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5791770" y="2554559"/>
            <a:ext cx="1254734" cy="69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圓角矩形 4096"/>
          <p:cNvSpPr/>
          <p:nvPr/>
        </p:nvSpPr>
        <p:spPr>
          <a:xfrm>
            <a:off x="867584" y="1091390"/>
            <a:ext cx="187220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3.8%</a:t>
            </a:r>
          </a:p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正在應驗</a:t>
            </a:r>
          </a:p>
        </p:txBody>
      </p:sp>
      <p:sp>
        <p:nvSpPr>
          <p:cNvPr id="36" name="圓角矩形 35"/>
          <p:cNvSpPr/>
          <p:nvPr/>
        </p:nvSpPr>
        <p:spPr>
          <a:xfrm>
            <a:off x="7015906" y="2323245"/>
            <a:ext cx="187220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96.2%</a:t>
            </a:r>
          </a:p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已經應驗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88" y="5013176"/>
            <a:ext cx="5591485" cy="13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5"/>
          <p:cNvSpPr txBox="1">
            <a:spLocks/>
          </p:cNvSpPr>
          <p:nvPr/>
        </p:nvSpPr>
        <p:spPr>
          <a:xfrm>
            <a:off x="539552" y="256490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3800" b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是神 </a:t>
            </a:r>
            <a:r>
              <a:rPr lang="en-US" altLang="zh-TW" sz="13800" b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!!!</a:t>
            </a:r>
            <a:endParaRPr lang="zh-TW" altLang="en-US" sz="138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404664"/>
            <a:ext cx="712511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提摩太後書三章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16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節</a:t>
            </a:r>
            <a:endParaRPr lang="en-US" altLang="zh-TW" sz="2800" b="1" dirty="0"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chemeClr val="tx1"/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聖經都是神的呼出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，</a:t>
            </a:r>
            <a:r>
              <a:rPr lang="zh-TW" altLang="en-US" sz="4000" b="1" dirty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對於教訓、督責、改正、在義上的教導，都是有益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的。</a:t>
            </a:r>
            <a:endParaRPr lang="zh-TW" altLang="en-US" sz="40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5904656" cy="1008112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64330">
                <a:schemeClr val="accent1">
                  <a:lumMod val="75000"/>
                </a:schemeClr>
              </a:gs>
              <a:gs pos="94000">
                <a:schemeClr val="tx2">
                  <a:lumMod val="10000"/>
                </a:schemeClr>
              </a:gs>
              <a:gs pos="100000">
                <a:srgbClr val="8C3D91"/>
              </a:gs>
            </a:gsLst>
            <a:lin ang="5400000" scaled="0"/>
          </a:gradFill>
          <a:effectLst>
            <a:softEdge rad="63500"/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聖經</a:t>
            </a:r>
            <a:r>
              <a:rPr lang="zh-TW" alt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都是神的呼</a:t>
            </a:r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出</a:t>
            </a:r>
            <a:endParaRPr lang="zh-TW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4509120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詩篇一一九篇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131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節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張口喘氣，因我切慕你的誡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命（話）。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1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夏日">
  <a:themeElements>
    <a:clrScheme name="自訂 20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244061"/>
      </a:accent1>
      <a:accent2>
        <a:srgbClr val="C0504D"/>
      </a:accent2>
      <a:accent3>
        <a:srgbClr val="56F52B"/>
      </a:accent3>
      <a:accent4>
        <a:srgbClr val="FE19FF"/>
      </a:accent4>
      <a:accent5>
        <a:srgbClr val="B7DDE8"/>
      </a:accent5>
      <a:accent6>
        <a:srgbClr val="F79646"/>
      </a:accent6>
      <a:hlink>
        <a:srgbClr val="0000FF"/>
      </a:hlink>
      <a:folHlink>
        <a:srgbClr val="800080"/>
      </a:folHlink>
    </a:clrScheme>
    <a:fontScheme name="夏日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夏日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夏日</Template>
  <TotalTime>2474</TotalTime>
  <Words>1033</Words>
  <Application>Microsoft Office PowerPoint</Application>
  <PresentationFormat>如螢幕大小 (4:3)</PresentationFormat>
  <Paragraphs>88</Paragraphs>
  <Slides>14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夏日</vt:lpstr>
      <vt:lpstr>書中之書</vt:lpstr>
      <vt:lpstr>PowerPoint 簡報</vt:lpstr>
      <vt:lpstr>PowerPoint 簡報</vt:lpstr>
      <vt:lpstr>名人的讚賞</vt:lpstr>
      <vt:lpstr>名人的讚賞</vt:lpstr>
      <vt:lpstr>翻譯語言與銷售量</vt:lpstr>
      <vt:lpstr>作者與寫作過程</vt:lpstr>
      <vt:lpstr>預言</vt:lpstr>
      <vt:lpstr>聖經都是神的呼出</vt:lpstr>
      <vt:lpstr>PowerPoint 簡報</vt:lpstr>
      <vt:lpstr>如何吸入呢？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書中之書</dc:title>
  <cp:lastModifiedBy>sdlu1994</cp:lastModifiedBy>
  <cp:revision>62</cp:revision>
  <dcterms:created xsi:type="dcterms:W3CDTF">2014-08-04T14:34:47Z</dcterms:created>
  <dcterms:modified xsi:type="dcterms:W3CDTF">2014-08-24T15:17:47Z</dcterms:modified>
</cp:coreProperties>
</file>