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65" r:id="rId3"/>
    <p:sldId id="270" r:id="rId4"/>
    <p:sldId id="275" r:id="rId5"/>
    <p:sldId id="273" r:id="rId6"/>
    <p:sldId id="278" r:id="rId7"/>
    <p:sldId id="276" r:id="rId8"/>
    <p:sldId id="279" r:id="rId9"/>
    <p:sldId id="266" r:id="rId10"/>
    <p:sldId id="282" r:id="rId11"/>
    <p:sldId id="262" r:id="rId12"/>
    <p:sldId id="286" r:id="rId13"/>
    <p:sldId id="28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FF66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85911" autoAdjust="0"/>
  </p:normalViewPr>
  <p:slideViewPr>
    <p:cSldViewPr>
      <p:cViewPr>
        <p:scale>
          <a:sx n="51" d="100"/>
          <a:sy n="51" d="100"/>
        </p:scale>
        <p:origin x="-547" y="-5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4" d="100"/>
          <a:sy n="44" d="100"/>
        </p:scale>
        <p:origin x="-199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88C7-642A-4D06-9773-21C597150E5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372D-2C66-4396-BC8D-1E18762FC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60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57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69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50912" y="4415408"/>
            <a:ext cx="5486400" cy="588640"/>
          </a:xfrm>
        </p:spPr>
        <p:txBody>
          <a:bodyPr/>
          <a:lstStyle/>
          <a:p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讓我們來看幾個古今中外的事例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7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17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我們的人生就像船航行在海上，滿了波浪。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主能克服人生一切的困擾。他能行走在人生困擾的波濤上，將一切的困擾踏在腳下。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52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邀請大家一同呼求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『主阿，救我！』三次。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我們必須將主接到我們的“船上，”（我們的婚姻生活、學業、家庭、事業等等，）好在人生的旅途中，與他同享平安。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77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耶穌渴望在我們人生的風暴中拉我們一把。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把我們從黑暗的權勢中，拉到神愛子的國裡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83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25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372D-2C66-4396-BC8D-1E18762FC99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12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AC1DFCB-FCD9-49FE-8A04-0F4ADD5ABF4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25421C6-81EB-4E90-9575-CE7851EB9D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2"/>
            <a:ext cx="9267234" cy="6870852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20072" y="4221088"/>
            <a:ext cx="2880320" cy="648072"/>
          </a:xfrm>
          <a:ln>
            <a:noFill/>
          </a:ln>
          <a:effectLst>
            <a:glow rad="266700">
              <a:schemeClr val="accent1"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你找到了嗎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sx="1000" sy="1000" algn="ctr" rotWithShape="0">
                    <a:srgbClr val="000000"/>
                  </a:outerShdw>
                  <a:reflection endPos="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5400000" sx="1000" sy="1000" algn="ctr" rotWithShape="0">
                  <a:srgbClr val="000000"/>
                </a:outerShdw>
                <a:reflection endPos="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7296" y="2564904"/>
            <a:ext cx="6336704" cy="136815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zh-TW" sz="72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生命中的貴人</a:t>
            </a:r>
            <a:endParaRPr lang="zh-TW" altLang="en-US" sz="72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8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652120" y="1844675"/>
            <a:ext cx="2881163" cy="45704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聖別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喜樂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光明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剛強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平安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滿足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神愛子的國裡</a:t>
            </a:r>
            <a:endParaRPr lang="zh-TW" altLang="en-US" sz="32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42988" y="1916113"/>
            <a:ext cx="1368425" cy="43926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3197" y="1916113"/>
            <a:ext cx="2449339" cy="45704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軟弱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黑暗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虛空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憂愁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墜落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罪行</a:t>
            </a:r>
          </a:p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3200" b="1" dirty="0">
              <a:solidFill>
                <a:schemeClr val="bg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黑暗權勢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281182"/>
            <a:ext cx="8209433" cy="1203601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zh-TW" altLang="en-US" sz="35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從</a:t>
            </a:r>
            <a:r>
              <a:rPr lang="zh-TW" altLang="en-US" sz="3500" b="1" dirty="0">
                <a:solidFill>
                  <a:schemeClr val="tx1"/>
                </a:solidFill>
                <a:ea typeface="標楷體" panose="03000509000000000000" pitchFamily="65" charset="-120"/>
              </a:rPr>
              <a:t>撒旦黑暗的權勢，遷到神愛子的國</a:t>
            </a:r>
            <a:r>
              <a:rPr lang="zh-TW" altLang="en-US" sz="35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裡</a:t>
            </a:r>
            <a:r>
              <a:rPr lang="en-US" altLang="zh-TW" sz="35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 sz="2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西一</a:t>
            </a:r>
            <a:r>
              <a:rPr lang="en-US" altLang="zh-TW" sz="2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13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endParaRPr lang="zh-TW" altLang="en-US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521149" y="3284984"/>
            <a:ext cx="3346996" cy="108012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9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17" grpId="0" animBg="1"/>
      <p:bldP spid="13316" grpId="0" animBg="1"/>
      <p:bldP spid="13315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27535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怎麼進入神的國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636912"/>
            <a:ext cx="48965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耶穌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回答說，我實實在在的告訴你，人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若不是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生的，就不能進神的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約三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23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43213" y="4941888"/>
            <a:ext cx="3384550" cy="936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084763"/>
            <a:ext cx="3384550" cy="79216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23850" y="5876925"/>
            <a:ext cx="8569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grpSp>
        <p:nvGrpSpPr>
          <p:cNvPr id="21509" name="Group 5"/>
          <p:cNvGrpSpPr>
            <a:grpSpLocks noChangeAspect="1"/>
          </p:cNvGrpSpPr>
          <p:nvPr/>
        </p:nvGrpSpPr>
        <p:grpSpPr bwMode="auto">
          <a:xfrm>
            <a:off x="2124075" y="4221164"/>
            <a:ext cx="581025" cy="1677988"/>
            <a:chOff x="938" y="1117"/>
            <a:chExt cx="610" cy="1756"/>
          </a:xfrm>
          <a:solidFill>
            <a:schemeClr val="tx1"/>
          </a:solidFill>
        </p:grpSpPr>
        <p:sp>
          <p:nvSpPr>
            <p:cNvPr id="21510" name="Freeform 6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11" name="Oval 7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843213" y="549275"/>
            <a:ext cx="0" cy="5543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227763" y="549275"/>
            <a:ext cx="0" cy="5543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grpSp>
        <p:nvGrpSpPr>
          <p:cNvPr id="21514" name="Group 10"/>
          <p:cNvGrpSpPr>
            <a:grpSpLocks noChangeAspect="1"/>
          </p:cNvGrpSpPr>
          <p:nvPr/>
        </p:nvGrpSpPr>
        <p:grpSpPr bwMode="auto">
          <a:xfrm>
            <a:off x="6732588" y="4221163"/>
            <a:ext cx="573087" cy="1657350"/>
            <a:chOff x="938" y="1117"/>
            <a:chExt cx="610" cy="1756"/>
          </a:xfrm>
        </p:grpSpPr>
        <p:sp>
          <p:nvSpPr>
            <p:cNvPr id="21515" name="Freeform 11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16" name="Oval 12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0"/>
            <a:ext cx="28432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dirty="0">
                <a:latin typeface="+mn-ea"/>
              </a:rPr>
              <a:t>在撒但裏</a:t>
            </a:r>
          </a:p>
          <a:p>
            <a:pPr algn="ctr">
              <a:spcBef>
                <a:spcPct val="10000"/>
              </a:spcBef>
            </a:pPr>
            <a:r>
              <a:rPr lang="zh-TW" altLang="en-US" sz="2000" b="1" dirty="0">
                <a:solidFill>
                  <a:srgbClr val="FFFF00"/>
                </a:solidFill>
                <a:latin typeface="+mn-ea"/>
              </a:rPr>
              <a:t>罪惡 愁苦 黑暗 死亡 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635375" y="1412875"/>
            <a:ext cx="5032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rgbClr val="FFFF00"/>
                </a:solidFill>
                <a:latin typeface="+mj-ea"/>
                <a:ea typeface="+mj-ea"/>
              </a:rPr>
              <a:t>罪得洗淨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227763" y="0"/>
            <a:ext cx="2916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dirty="0">
                <a:solidFill>
                  <a:srgbClr val="CCFF66"/>
                </a:solidFill>
                <a:latin typeface="+mn-ea"/>
              </a:rPr>
              <a:t>在基督裏</a:t>
            </a:r>
          </a:p>
          <a:p>
            <a:pPr algn="ctr">
              <a:spcBef>
                <a:spcPct val="10000"/>
              </a:spcBef>
            </a:pPr>
            <a:r>
              <a:rPr lang="zh-TW" altLang="en-US" sz="2000" b="1" dirty="0">
                <a:solidFill>
                  <a:srgbClr val="FFFF00"/>
                </a:solidFill>
                <a:latin typeface="+mn-ea"/>
              </a:rPr>
              <a:t>聖別 喜樂 光明 生命</a:t>
            </a:r>
            <a:r>
              <a:rPr lang="zh-TW" altLang="en-US" b="1" dirty="0">
                <a:latin typeface="+mn-ea"/>
              </a:rPr>
              <a:t> </a:t>
            </a:r>
          </a:p>
        </p:txBody>
      </p:sp>
      <p:grpSp>
        <p:nvGrpSpPr>
          <p:cNvPr id="21520" name="Group 16"/>
          <p:cNvGrpSpPr>
            <a:grpSpLocks noChangeAspect="1"/>
          </p:cNvGrpSpPr>
          <p:nvPr/>
        </p:nvGrpSpPr>
        <p:grpSpPr bwMode="auto">
          <a:xfrm>
            <a:off x="5435600" y="4221164"/>
            <a:ext cx="581025" cy="1677988"/>
            <a:chOff x="938" y="1117"/>
            <a:chExt cx="610" cy="1756"/>
          </a:xfrm>
        </p:grpSpPr>
        <p:sp>
          <p:nvSpPr>
            <p:cNvPr id="21521" name="Freeform 17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22" name="Oval 18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929981" y="1395413"/>
            <a:ext cx="5032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rgbClr val="FFFF00"/>
                </a:solidFill>
                <a:latin typeface="+mj-ea"/>
                <a:ea typeface="+mj-ea"/>
              </a:rPr>
              <a:t>獲得新生</a:t>
            </a:r>
          </a:p>
        </p:txBody>
      </p:sp>
      <p:grpSp>
        <p:nvGrpSpPr>
          <p:cNvPr id="21524" name="Group 20"/>
          <p:cNvGrpSpPr>
            <a:grpSpLocks noChangeAspect="1"/>
          </p:cNvGrpSpPr>
          <p:nvPr/>
        </p:nvGrpSpPr>
        <p:grpSpPr bwMode="auto">
          <a:xfrm>
            <a:off x="539750" y="4221164"/>
            <a:ext cx="581025" cy="1677988"/>
            <a:chOff x="938" y="1117"/>
            <a:chExt cx="610" cy="1756"/>
          </a:xfrm>
          <a:solidFill>
            <a:schemeClr val="tx1"/>
          </a:solidFill>
        </p:grpSpPr>
        <p:sp>
          <p:nvSpPr>
            <p:cNvPr id="21525" name="Freeform 21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26" name="Oval 22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27" name="Group 23"/>
          <p:cNvGrpSpPr>
            <a:grpSpLocks noChangeAspect="1"/>
          </p:cNvGrpSpPr>
          <p:nvPr/>
        </p:nvGrpSpPr>
        <p:grpSpPr bwMode="auto">
          <a:xfrm>
            <a:off x="0" y="4221164"/>
            <a:ext cx="581025" cy="1677988"/>
            <a:chOff x="938" y="1117"/>
            <a:chExt cx="610" cy="175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1528" name="Freeform 24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29" name="Oval 25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30" name="Group 26"/>
          <p:cNvGrpSpPr>
            <a:grpSpLocks noChangeAspect="1"/>
          </p:cNvGrpSpPr>
          <p:nvPr/>
        </p:nvGrpSpPr>
        <p:grpSpPr bwMode="auto">
          <a:xfrm>
            <a:off x="971550" y="4221164"/>
            <a:ext cx="581025" cy="1677988"/>
            <a:chOff x="938" y="1117"/>
            <a:chExt cx="610" cy="1756"/>
          </a:xfrm>
          <a:solidFill>
            <a:schemeClr val="tx1"/>
          </a:solidFill>
        </p:grpSpPr>
        <p:sp>
          <p:nvSpPr>
            <p:cNvPr id="21531" name="Freeform 27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32" name="Oval 28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33" name="Group 29"/>
          <p:cNvGrpSpPr>
            <a:grpSpLocks noChangeAspect="1"/>
          </p:cNvGrpSpPr>
          <p:nvPr/>
        </p:nvGrpSpPr>
        <p:grpSpPr bwMode="auto">
          <a:xfrm>
            <a:off x="7164388" y="4149725"/>
            <a:ext cx="573087" cy="1657350"/>
            <a:chOff x="938" y="1117"/>
            <a:chExt cx="610" cy="1756"/>
          </a:xfrm>
        </p:grpSpPr>
        <p:sp>
          <p:nvSpPr>
            <p:cNvPr id="21534" name="Freeform 30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35" name="Oval 31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36" name="Group 32"/>
          <p:cNvGrpSpPr>
            <a:grpSpLocks noChangeAspect="1"/>
          </p:cNvGrpSpPr>
          <p:nvPr/>
        </p:nvGrpSpPr>
        <p:grpSpPr bwMode="auto">
          <a:xfrm>
            <a:off x="7667625" y="4235450"/>
            <a:ext cx="573088" cy="1657350"/>
            <a:chOff x="938" y="1117"/>
            <a:chExt cx="610" cy="1756"/>
          </a:xfrm>
        </p:grpSpPr>
        <p:sp>
          <p:nvSpPr>
            <p:cNvPr id="21537" name="Freeform 33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38" name="Oval 34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39" name="Group 35"/>
          <p:cNvGrpSpPr>
            <a:grpSpLocks noChangeAspect="1"/>
          </p:cNvGrpSpPr>
          <p:nvPr/>
        </p:nvGrpSpPr>
        <p:grpSpPr bwMode="auto">
          <a:xfrm>
            <a:off x="6300788" y="4221163"/>
            <a:ext cx="573087" cy="1657350"/>
            <a:chOff x="938" y="1117"/>
            <a:chExt cx="610" cy="1756"/>
          </a:xfrm>
        </p:grpSpPr>
        <p:sp>
          <p:nvSpPr>
            <p:cNvPr id="21540" name="Freeform 36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41" name="Oval 37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42" name="Group 38"/>
          <p:cNvGrpSpPr>
            <a:grpSpLocks noChangeAspect="1"/>
          </p:cNvGrpSpPr>
          <p:nvPr/>
        </p:nvGrpSpPr>
        <p:grpSpPr bwMode="auto">
          <a:xfrm>
            <a:off x="8101013" y="4292600"/>
            <a:ext cx="573087" cy="1657350"/>
            <a:chOff x="938" y="1117"/>
            <a:chExt cx="610" cy="1756"/>
          </a:xfrm>
        </p:grpSpPr>
        <p:sp>
          <p:nvSpPr>
            <p:cNvPr id="21543" name="Freeform 39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44" name="Oval 40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21545" name="Group 41"/>
          <p:cNvGrpSpPr>
            <a:grpSpLocks noChangeAspect="1"/>
          </p:cNvGrpSpPr>
          <p:nvPr/>
        </p:nvGrpSpPr>
        <p:grpSpPr bwMode="auto">
          <a:xfrm>
            <a:off x="8570913" y="4292600"/>
            <a:ext cx="573087" cy="1657350"/>
            <a:chOff x="938" y="1117"/>
            <a:chExt cx="610" cy="1756"/>
          </a:xfrm>
        </p:grpSpPr>
        <p:sp>
          <p:nvSpPr>
            <p:cNvPr id="21546" name="Freeform 42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47" name="Oval 43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755650" y="3213100"/>
            <a:ext cx="14414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永遠沉淪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827088" y="2492375"/>
            <a:ext cx="15128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與神為敵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82625" y="1196975"/>
            <a:ext cx="15128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臥於惡者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250825" y="1844675"/>
            <a:ext cx="1439863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被罪挾制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2843213" y="3284538"/>
            <a:ext cx="93662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latin typeface="+mj-ea"/>
                <a:ea typeface="+mj-ea"/>
              </a:rPr>
              <a:t>相信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4067175" y="3284538"/>
            <a:ext cx="93662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latin typeface="+mj-ea"/>
                <a:ea typeface="+mj-ea"/>
              </a:rPr>
              <a:t>受浸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5292725" y="3284538"/>
            <a:ext cx="93662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latin typeface="+mj-ea"/>
                <a:ea typeface="+mj-ea"/>
              </a:rPr>
              <a:t>得救</a:t>
            </a:r>
          </a:p>
        </p:txBody>
      </p:sp>
      <p:sp>
        <p:nvSpPr>
          <p:cNvPr id="21555" name="AutoShape 51"/>
          <p:cNvSpPr>
            <a:spLocks noChangeArrowheads="1"/>
          </p:cNvSpPr>
          <p:nvPr/>
        </p:nvSpPr>
        <p:spPr bwMode="auto">
          <a:xfrm>
            <a:off x="2268538" y="1628775"/>
            <a:ext cx="1295400" cy="1393825"/>
          </a:xfrm>
          <a:prstGeom prst="cloudCallout">
            <a:avLst>
              <a:gd name="adj1" fmla="val -7231"/>
              <a:gd name="adj2" fmla="val -1728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+mj-ea"/>
                <a:ea typeface="+mj-ea"/>
              </a:rPr>
              <a:t>福音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6442075" y="1268413"/>
            <a:ext cx="14414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蒙神稱義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7164388" y="3213100"/>
            <a:ext cx="15128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作神兒女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7019925" y="1917700"/>
            <a:ext cx="15128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得神喜悅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6588125" y="2565400"/>
            <a:ext cx="1439863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+mj-ea"/>
                <a:ea typeface="+mj-ea"/>
              </a:rPr>
              <a:t>享神恩典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1835150" y="5876925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solidFill>
                  <a:srgbClr val="FFFF00"/>
                </a:solidFill>
                <a:latin typeface="+mj-ea"/>
                <a:ea typeface="+mj-ea"/>
              </a:rPr>
              <a:t>脫離撒但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5219700" y="5876925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solidFill>
                  <a:srgbClr val="FFFF00"/>
                </a:solidFill>
                <a:latin typeface="+mj-ea"/>
                <a:ea typeface="+mj-ea"/>
              </a:rPr>
              <a:t>遷入基督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2916238" y="0"/>
            <a:ext cx="3240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dirty="0">
                <a:solidFill>
                  <a:srgbClr val="FFFF00"/>
                </a:solidFill>
                <a:latin typeface="+mn-ea"/>
              </a:rPr>
              <a:t>信而受浸的啟示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3779838" y="4437063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受浸池</a:t>
            </a: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-3175" y="6213475"/>
            <a:ext cx="567055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約壹五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19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整個世界都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臥在那惡者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裡面。</a:t>
            </a: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-31750" y="6021388"/>
            <a:ext cx="917575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羅七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19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因為我所願意的善，我反不作；我所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不願意的惡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，我倒去作</a:t>
            </a: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0" y="6021388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西一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21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你們從前是隔絕的，因著惡行心思裡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與祂為敵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</a:t>
            </a: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0" y="6035675"/>
            <a:ext cx="9144000" cy="46166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加二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16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且知道人得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稱義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，不是本於行律法，乃是藉著信耶穌基督。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0" y="6035675"/>
            <a:ext cx="91440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弗一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5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按著祂意願所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喜悅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的，豫定了我們，藉著耶穌基督得兒子的名分。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0" y="6035675"/>
            <a:ext cx="91440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弗二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8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你們得救是靠著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恩典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，藉著信；這並不是出於你們，乃是神的恩賜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0" y="6035675"/>
            <a:ext cx="91440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71563" indent="-10715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2509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30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97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約一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12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凡接受祂的，就是信入祂名的人，祂就賜他們權柄，成為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神的兒女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。</a:t>
            </a:r>
          </a:p>
        </p:txBody>
      </p:sp>
      <p:grpSp>
        <p:nvGrpSpPr>
          <p:cNvPr id="21571" name="Group 67"/>
          <p:cNvGrpSpPr>
            <a:grpSpLocks/>
          </p:cNvGrpSpPr>
          <p:nvPr/>
        </p:nvGrpSpPr>
        <p:grpSpPr bwMode="auto">
          <a:xfrm>
            <a:off x="1619250" y="4221163"/>
            <a:ext cx="581025" cy="1677987"/>
            <a:chOff x="1247" y="2659"/>
            <a:chExt cx="366" cy="1057"/>
          </a:xfrm>
        </p:grpSpPr>
        <p:grpSp>
          <p:nvGrpSpPr>
            <p:cNvPr id="21572" name="Group 68"/>
            <p:cNvGrpSpPr>
              <a:grpSpLocks noChangeAspect="1"/>
            </p:cNvGrpSpPr>
            <p:nvPr/>
          </p:nvGrpSpPr>
          <p:grpSpPr bwMode="auto">
            <a:xfrm>
              <a:off x="1247" y="2659"/>
              <a:ext cx="366" cy="1057"/>
              <a:chOff x="938" y="1117"/>
              <a:chExt cx="610" cy="1756"/>
            </a:xfrm>
          </p:grpSpPr>
          <p:sp>
            <p:nvSpPr>
              <p:cNvPr id="21573" name="Freeform 69"/>
              <p:cNvSpPr>
                <a:spLocks noChangeAspect="1"/>
              </p:cNvSpPr>
              <p:nvPr/>
            </p:nvSpPr>
            <p:spPr bwMode="auto">
              <a:xfrm>
                <a:off x="938" y="1521"/>
                <a:ext cx="610" cy="1352"/>
              </a:xfrm>
              <a:custGeom>
                <a:avLst/>
                <a:gdLst>
                  <a:gd name="T0" fmla="*/ 190 w 610"/>
                  <a:gd name="T1" fmla="*/ 372 h 1352"/>
                  <a:gd name="T2" fmla="*/ 31 w 610"/>
                  <a:gd name="T3" fmla="*/ 648 h 1352"/>
                  <a:gd name="T4" fmla="*/ 70 w 610"/>
                  <a:gd name="T5" fmla="*/ 408 h 1352"/>
                  <a:gd name="T6" fmla="*/ 154 w 610"/>
                  <a:gd name="T7" fmla="*/ 78 h 1352"/>
                  <a:gd name="T8" fmla="*/ 463 w 610"/>
                  <a:gd name="T9" fmla="*/ 75 h 1352"/>
                  <a:gd name="T10" fmla="*/ 541 w 610"/>
                  <a:gd name="T11" fmla="*/ 312 h 1352"/>
                  <a:gd name="T12" fmla="*/ 598 w 610"/>
                  <a:gd name="T13" fmla="*/ 606 h 1352"/>
                  <a:gd name="T14" fmla="*/ 433 w 610"/>
                  <a:gd name="T15" fmla="*/ 396 h 1352"/>
                  <a:gd name="T16" fmla="*/ 493 w 610"/>
                  <a:gd name="T17" fmla="*/ 858 h 1352"/>
                  <a:gd name="T18" fmla="*/ 461 w 610"/>
                  <a:gd name="T19" fmla="*/ 1277 h 1352"/>
                  <a:gd name="T20" fmla="*/ 385 w 610"/>
                  <a:gd name="T21" fmla="*/ 1275 h 1352"/>
                  <a:gd name="T22" fmla="*/ 340 w 610"/>
                  <a:gd name="T23" fmla="*/ 753 h 1352"/>
                  <a:gd name="T24" fmla="*/ 268 w 610"/>
                  <a:gd name="T25" fmla="*/ 1266 h 1352"/>
                  <a:gd name="T26" fmla="*/ 196 w 610"/>
                  <a:gd name="T27" fmla="*/ 1268 h 1352"/>
                  <a:gd name="T28" fmla="*/ 175 w 610"/>
                  <a:gd name="T29" fmla="*/ 831 h 1352"/>
                  <a:gd name="T30" fmla="*/ 190 w 610"/>
                  <a:gd name="T31" fmla="*/ 372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1352">
                    <a:moveTo>
                      <a:pt x="190" y="372"/>
                    </a:moveTo>
                    <a:cubicBezTo>
                      <a:pt x="168" y="333"/>
                      <a:pt x="56" y="682"/>
                      <a:pt x="31" y="648"/>
                    </a:cubicBezTo>
                    <a:cubicBezTo>
                      <a:pt x="0" y="607"/>
                      <a:pt x="43" y="465"/>
                      <a:pt x="70" y="408"/>
                    </a:cubicBezTo>
                    <a:cubicBezTo>
                      <a:pt x="118" y="273"/>
                      <a:pt x="76" y="144"/>
                      <a:pt x="154" y="78"/>
                    </a:cubicBezTo>
                    <a:cubicBezTo>
                      <a:pt x="307" y="0"/>
                      <a:pt x="439" y="72"/>
                      <a:pt x="463" y="75"/>
                    </a:cubicBezTo>
                    <a:cubicBezTo>
                      <a:pt x="539" y="114"/>
                      <a:pt x="517" y="244"/>
                      <a:pt x="541" y="312"/>
                    </a:cubicBezTo>
                    <a:cubicBezTo>
                      <a:pt x="610" y="492"/>
                      <a:pt x="589" y="545"/>
                      <a:pt x="598" y="606"/>
                    </a:cubicBezTo>
                    <a:cubicBezTo>
                      <a:pt x="577" y="690"/>
                      <a:pt x="468" y="323"/>
                      <a:pt x="433" y="396"/>
                    </a:cubicBezTo>
                    <a:cubicBezTo>
                      <a:pt x="388" y="426"/>
                      <a:pt x="475" y="681"/>
                      <a:pt x="493" y="858"/>
                    </a:cubicBezTo>
                    <a:cubicBezTo>
                      <a:pt x="490" y="1047"/>
                      <a:pt x="476" y="1210"/>
                      <a:pt x="461" y="1277"/>
                    </a:cubicBezTo>
                    <a:cubicBezTo>
                      <a:pt x="449" y="1312"/>
                      <a:pt x="417" y="1277"/>
                      <a:pt x="385" y="1275"/>
                    </a:cubicBezTo>
                    <a:cubicBezTo>
                      <a:pt x="365" y="1188"/>
                      <a:pt x="359" y="754"/>
                      <a:pt x="340" y="753"/>
                    </a:cubicBezTo>
                    <a:cubicBezTo>
                      <a:pt x="321" y="752"/>
                      <a:pt x="292" y="1180"/>
                      <a:pt x="268" y="1266"/>
                    </a:cubicBezTo>
                    <a:cubicBezTo>
                      <a:pt x="244" y="1352"/>
                      <a:pt x="211" y="1298"/>
                      <a:pt x="196" y="1268"/>
                    </a:cubicBezTo>
                    <a:cubicBezTo>
                      <a:pt x="181" y="1196"/>
                      <a:pt x="169" y="990"/>
                      <a:pt x="175" y="831"/>
                    </a:cubicBezTo>
                    <a:cubicBezTo>
                      <a:pt x="181" y="702"/>
                      <a:pt x="217" y="410"/>
                      <a:pt x="190" y="372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1574" name="Oval 70"/>
              <p:cNvSpPr>
                <a:spLocks noChangeAspect="1" noChangeArrowheads="1"/>
              </p:cNvSpPr>
              <p:nvPr/>
            </p:nvSpPr>
            <p:spPr bwMode="auto">
              <a:xfrm>
                <a:off x="1020" y="1117"/>
                <a:ext cx="454" cy="453"/>
              </a:xfrm>
              <a:prstGeom prst="ellipse">
                <a:avLst/>
              </a:prstGeom>
              <a:solidFill>
                <a:schemeClr val="bg2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1575" name="Group 71"/>
            <p:cNvGrpSpPr>
              <a:grpSpLocks noChangeAspect="1"/>
            </p:cNvGrpSpPr>
            <p:nvPr/>
          </p:nvGrpSpPr>
          <p:grpSpPr bwMode="auto">
            <a:xfrm>
              <a:off x="1247" y="2659"/>
              <a:ext cx="366" cy="1057"/>
              <a:chOff x="938" y="1117"/>
              <a:chExt cx="610" cy="1756"/>
            </a:xfrm>
          </p:grpSpPr>
          <p:sp>
            <p:nvSpPr>
              <p:cNvPr id="21576" name="Freeform 72"/>
              <p:cNvSpPr>
                <a:spLocks noChangeAspect="1"/>
              </p:cNvSpPr>
              <p:nvPr/>
            </p:nvSpPr>
            <p:spPr bwMode="auto">
              <a:xfrm>
                <a:off x="938" y="1521"/>
                <a:ext cx="610" cy="1352"/>
              </a:xfrm>
              <a:custGeom>
                <a:avLst/>
                <a:gdLst>
                  <a:gd name="T0" fmla="*/ 190 w 610"/>
                  <a:gd name="T1" fmla="*/ 372 h 1352"/>
                  <a:gd name="T2" fmla="*/ 31 w 610"/>
                  <a:gd name="T3" fmla="*/ 648 h 1352"/>
                  <a:gd name="T4" fmla="*/ 70 w 610"/>
                  <a:gd name="T5" fmla="*/ 408 h 1352"/>
                  <a:gd name="T6" fmla="*/ 154 w 610"/>
                  <a:gd name="T7" fmla="*/ 78 h 1352"/>
                  <a:gd name="T8" fmla="*/ 463 w 610"/>
                  <a:gd name="T9" fmla="*/ 75 h 1352"/>
                  <a:gd name="T10" fmla="*/ 541 w 610"/>
                  <a:gd name="T11" fmla="*/ 312 h 1352"/>
                  <a:gd name="T12" fmla="*/ 598 w 610"/>
                  <a:gd name="T13" fmla="*/ 606 h 1352"/>
                  <a:gd name="T14" fmla="*/ 433 w 610"/>
                  <a:gd name="T15" fmla="*/ 396 h 1352"/>
                  <a:gd name="T16" fmla="*/ 493 w 610"/>
                  <a:gd name="T17" fmla="*/ 858 h 1352"/>
                  <a:gd name="T18" fmla="*/ 461 w 610"/>
                  <a:gd name="T19" fmla="*/ 1277 h 1352"/>
                  <a:gd name="T20" fmla="*/ 385 w 610"/>
                  <a:gd name="T21" fmla="*/ 1275 h 1352"/>
                  <a:gd name="T22" fmla="*/ 340 w 610"/>
                  <a:gd name="T23" fmla="*/ 753 h 1352"/>
                  <a:gd name="T24" fmla="*/ 268 w 610"/>
                  <a:gd name="T25" fmla="*/ 1266 h 1352"/>
                  <a:gd name="T26" fmla="*/ 196 w 610"/>
                  <a:gd name="T27" fmla="*/ 1268 h 1352"/>
                  <a:gd name="T28" fmla="*/ 175 w 610"/>
                  <a:gd name="T29" fmla="*/ 831 h 1352"/>
                  <a:gd name="T30" fmla="*/ 190 w 610"/>
                  <a:gd name="T31" fmla="*/ 372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1352">
                    <a:moveTo>
                      <a:pt x="190" y="372"/>
                    </a:moveTo>
                    <a:cubicBezTo>
                      <a:pt x="168" y="333"/>
                      <a:pt x="56" y="682"/>
                      <a:pt x="31" y="648"/>
                    </a:cubicBezTo>
                    <a:cubicBezTo>
                      <a:pt x="0" y="607"/>
                      <a:pt x="43" y="465"/>
                      <a:pt x="70" y="408"/>
                    </a:cubicBezTo>
                    <a:cubicBezTo>
                      <a:pt x="118" y="273"/>
                      <a:pt x="76" y="144"/>
                      <a:pt x="154" y="78"/>
                    </a:cubicBezTo>
                    <a:cubicBezTo>
                      <a:pt x="307" y="0"/>
                      <a:pt x="439" y="72"/>
                      <a:pt x="463" y="75"/>
                    </a:cubicBezTo>
                    <a:cubicBezTo>
                      <a:pt x="539" y="114"/>
                      <a:pt x="517" y="244"/>
                      <a:pt x="541" y="312"/>
                    </a:cubicBezTo>
                    <a:cubicBezTo>
                      <a:pt x="610" y="492"/>
                      <a:pt x="589" y="545"/>
                      <a:pt x="598" y="606"/>
                    </a:cubicBezTo>
                    <a:cubicBezTo>
                      <a:pt x="577" y="690"/>
                      <a:pt x="468" y="323"/>
                      <a:pt x="433" y="396"/>
                    </a:cubicBezTo>
                    <a:cubicBezTo>
                      <a:pt x="388" y="426"/>
                      <a:pt x="475" y="681"/>
                      <a:pt x="493" y="858"/>
                    </a:cubicBezTo>
                    <a:cubicBezTo>
                      <a:pt x="490" y="1047"/>
                      <a:pt x="476" y="1210"/>
                      <a:pt x="461" y="1277"/>
                    </a:cubicBezTo>
                    <a:cubicBezTo>
                      <a:pt x="449" y="1312"/>
                      <a:pt x="417" y="1277"/>
                      <a:pt x="385" y="1275"/>
                    </a:cubicBezTo>
                    <a:cubicBezTo>
                      <a:pt x="365" y="1188"/>
                      <a:pt x="359" y="754"/>
                      <a:pt x="340" y="753"/>
                    </a:cubicBezTo>
                    <a:cubicBezTo>
                      <a:pt x="321" y="752"/>
                      <a:pt x="292" y="1180"/>
                      <a:pt x="268" y="1266"/>
                    </a:cubicBezTo>
                    <a:cubicBezTo>
                      <a:pt x="244" y="1352"/>
                      <a:pt x="211" y="1298"/>
                      <a:pt x="196" y="1268"/>
                    </a:cubicBezTo>
                    <a:cubicBezTo>
                      <a:pt x="181" y="1196"/>
                      <a:pt x="169" y="990"/>
                      <a:pt x="175" y="831"/>
                    </a:cubicBezTo>
                    <a:cubicBezTo>
                      <a:pt x="181" y="702"/>
                      <a:pt x="217" y="410"/>
                      <a:pt x="190" y="372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1577" name="Oval 73"/>
              <p:cNvSpPr>
                <a:spLocks noChangeAspect="1" noChangeArrowheads="1"/>
              </p:cNvSpPr>
              <p:nvPr/>
            </p:nvSpPr>
            <p:spPr bwMode="auto">
              <a:xfrm>
                <a:off x="1020" y="1117"/>
                <a:ext cx="454" cy="453"/>
              </a:xfrm>
              <a:prstGeom prst="ellipse">
                <a:avLst/>
              </a:prstGeom>
              <a:solidFill>
                <a:schemeClr val="bg2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1578" name="Oval 74"/>
            <p:cNvSpPr>
              <a:spLocks noChangeArrowheads="1"/>
            </p:cNvSpPr>
            <p:nvPr/>
          </p:nvSpPr>
          <p:spPr bwMode="auto">
            <a:xfrm>
              <a:off x="1383" y="2794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79" name="AutoShape 75"/>
            <p:cNvSpPr>
              <a:spLocks noChangeArrowheads="1"/>
            </p:cNvSpPr>
            <p:nvPr/>
          </p:nvSpPr>
          <p:spPr bwMode="auto">
            <a:xfrm>
              <a:off x="1383" y="2976"/>
              <a:ext cx="91" cy="1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1580" name="Group 76"/>
          <p:cNvGrpSpPr>
            <a:grpSpLocks noChangeAspect="1"/>
          </p:cNvGrpSpPr>
          <p:nvPr/>
        </p:nvGrpSpPr>
        <p:grpSpPr bwMode="auto">
          <a:xfrm>
            <a:off x="1619250" y="4221164"/>
            <a:ext cx="581025" cy="1677988"/>
            <a:chOff x="938" y="1117"/>
            <a:chExt cx="610" cy="1756"/>
          </a:xfrm>
          <a:solidFill>
            <a:schemeClr val="tx1"/>
          </a:solidFill>
        </p:grpSpPr>
        <p:sp>
          <p:nvSpPr>
            <p:cNvPr id="21581" name="Freeform 77"/>
            <p:cNvSpPr>
              <a:spLocks noChangeAspect="1"/>
            </p:cNvSpPr>
            <p:nvPr/>
          </p:nvSpPr>
          <p:spPr bwMode="auto">
            <a:xfrm>
              <a:off x="938" y="1521"/>
              <a:ext cx="610" cy="1352"/>
            </a:xfrm>
            <a:custGeom>
              <a:avLst/>
              <a:gdLst>
                <a:gd name="T0" fmla="*/ 190 w 610"/>
                <a:gd name="T1" fmla="*/ 372 h 1352"/>
                <a:gd name="T2" fmla="*/ 31 w 610"/>
                <a:gd name="T3" fmla="*/ 648 h 1352"/>
                <a:gd name="T4" fmla="*/ 70 w 610"/>
                <a:gd name="T5" fmla="*/ 408 h 1352"/>
                <a:gd name="T6" fmla="*/ 154 w 610"/>
                <a:gd name="T7" fmla="*/ 78 h 1352"/>
                <a:gd name="T8" fmla="*/ 463 w 610"/>
                <a:gd name="T9" fmla="*/ 75 h 1352"/>
                <a:gd name="T10" fmla="*/ 541 w 610"/>
                <a:gd name="T11" fmla="*/ 312 h 1352"/>
                <a:gd name="T12" fmla="*/ 598 w 610"/>
                <a:gd name="T13" fmla="*/ 606 h 1352"/>
                <a:gd name="T14" fmla="*/ 433 w 610"/>
                <a:gd name="T15" fmla="*/ 396 h 1352"/>
                <a:gd name="T16" fmla="*/ 493 w 610"/>
                <a:gd name="T17" fmla="*/ 858 h 1352"/>
                <a:gd name="T18" fmla="*/ 461 w 610"/>
                <a:gd name="T19" fmla="*/ 1277 h 1352"/>
                <a:gd name="T20" fmla="*/ 385 w 610"/>
                <a:gd name="T21" fmla="*/ 1275 h 1352"/>
                <a:gd name="T22" fmla="*/ 340 w 610"/>
                <a:gd name="T23" fmla="*/ 753 h 1352"/>
                <a:gd name="T24" fmla="*/ 268 w 610"/>
                <a:gd name="T25" fmla="*/ 1266 h 1352"/>
                <a:gd name="T26" fmla="*/ 196 w 610"/>
                <a:gd name="T27" fmla="*/ 1268 h 1352"/>
                <a:gd name="T28" fmla="*/ 175 w 610"/>
                <a:gd name="T29" fmla="*/ 831 h 1352"/>
                <a:gd name="T30" fmla="*/ 190 w 610"/>
                <a:gd name="T31" fmla="*/ 37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1352">
                  <a:moveTo>
                    <a:pt x="190" y="372"/>
                  </a:moveTo>
                  <a:cubicBezTo>
                    <a:pt x="168" y="333"/>
                    <a:pt x="56" y="682"/>
                    <a:pt x="31" y="648"/>
                  </a:cubicBezTo>
                  <a:cubicBezTo>
                    <a:pt x="0" y="607"/>
                    <a:pt x="43" y="465"/>
                    <a:pt x="70" y="408"/>
                  </a:cubicBezTo>
                  <a:cubicBezTo>
                    <a:pt x="118" y="273"/>
                    <a:pt x="76" y="144"/>
                    <a:pt x="154" y="78"/>
                  </a:cubicBezTo>
                  <a:cubicBezTo>
                    <a:pt x="307" y="0"/>
                    <a:pt x="439" y="72"/>
                    <a:pt x="463" y="75"/>
                  </a:cubicBezTo>
                  <a:cubicBezTo>
                    <a:pt x="539" y="114"/>
                    <a:pt x="517" y="244"/>
                    <a:pt x="541" y="312"/>
                  </a:cubicBezTo>
                  <a:cubicBezTo>
                    <a:pt x="610" y="492"/>
                    <a:pt x="589" y="545"/>
                    <a:pt x="598" y="606"/>
                  </a:cubicBezTo>
                  <a:cubicBezTo>
                    <a:pt x="577" y="690"/>
                    <a:pt x="468" y="323"/>
                    <a:pt x="433" y="396"/>
                  </a:cubicBezTo>
                  <a:cubicBezTo>
                    <a:pt x="388" y="426"/>
                    <a:pt x="475" y="681"/>
                    <a:pt x="493" y="858"/>
                  </a:cubicBezTo>
                  <a:cubicBezTo>
                    <a:pt x="490" y="1047"/>
                    <a:pt x="476" y="1210"/>
                    <a:pt x="461" y="1277"/>
                  </a:cubicBezTo>
                  <a:cubicBezTo>
                    <a:pt x="449" y="1312"/>
                    <a:pt x="417" y="1277"/>
                    <a:pt x="385" y="1275"/>
                  </a:cubicBezTo>
                  <a:cubicBezTo>
                    <a:pt x="365" y="1188"/>
                    <a:pt x="359" y="754"/>
                    <a:pt x="340" y="753"/>
                  </a:cubicBezTo>
                  <a:cubicBezTo>
                    <a:pt x="321" y="752"/>
                    <a:pt x="292" y="1180"/>
                    <a:pt x="268" y="1266"/>
                  </a:cubicBezTo>
                  <a:cubicBezTo>
                    <a:pt x="244" y="1352"/>
                    <a:pt x="211" y="1298"/>
                    <a:pt x="196" y="1268"/>
                  </a:cubicBezTo>
                  <a:cubicBezTo>
                    <a:pt x="181" y="1196"/>
                    <a:pt x="169" y="990"/>
                    <a:pt x="175" y="831"/>
                  </a:cubicBezTo>
                  <a:cubicBezTo>
                    <a:pt x="181" y="702"/>
                    <a:pt x="217" y="410"/>
                    <a:pt x="190" y="37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1582" name="Oval 78"/>
            <p:cNvSpPr>
              <a:spLocks noChangeAspect="1" noChangeArrowheads="1"/>
            </p:cNvSpPr>
            <p:nvPr/>
          </p:nvSpPr>
          <p:spPr bwMode="auto">
            <a:xfrm>
              <a:off x="1020" y="1117"/>
              <a:ext cx="454" cy="453"/>
            </a:xfrm>
            <a:prstGeom prst="ellipse">
              <a:avLst/>
            </a:prstGeom>
            <a:grp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0" y="6035675"/>
            <a:ext cx="9147175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　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約三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16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　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神愛世人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，甚至將祂的獨生子賜給他們，叫一切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信入祂的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，不至滅亡，反得永遠的生命。</a:t>
            </a:r>
          </a:p>
        </p:txBody>
      </p:sp>
      <p:sp>
        <p:nvSpPr>
          <p:cNvPr id="21584" name="Text Box 80"/>
          <p:cNvSpPr txBox="1">
            <a:spLocks noChangeArrowheads="1"/>
          </p:cNvSpPr>
          <p:nvPr/>
        </p:nvSpPr>
        <p:spPr bwMode="auto">
          <a:xfrm>
            <a:off x="0" y="6092825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帖前一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10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那些不順從祂福音的人要受刑罰，就是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永遠沉淪</a:t>
            </a:r>
          </a:p>
        </p:txBody>
      </p:sp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西一 </a:t>
            </a:r>
            <a:r>
              <a:rPr lang="en-US" altLang="zh-TW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13</a:t>
            </a:r>
            <a:r>
              <a:rPr lang="en-US" altLang="zh-TW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祂拯救了我們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脫離黑暗的權勢</a:t>
            </a:r>
            <a:r>
              <a:rPr lang="zh-TW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，把我們</a:t>
            </a: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遷入祂愛子的國裡</a:t>
            </a: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2843213" y="620713"/>
            <a:ext cx="3384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 dirty="0">
                <a:solidFill>
                  <a:srgbClr val="00FFFF"/>
                </a:solidFill>
                <a:latin typeface="+mj-ea"/>
                <a:ea typeface="+mj-ea"/>
              </a:rPr>
              <a:t>信而受浸的，必然得救</a:t>
            </a:r>
          </a:p>
          <a:p>
            <a:pPr algn="ctr"/>
            <a:r>
              <a:rPr lang="zh-TW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可</a:t>
            </a:r>
            <a:r>
              <a:rPr lang="zh-TW" altLang="en-US" sz="2000" b="1" dirty="0">
                <a:solidFill>
                  <a:srgbClr val="00B0F0"/>
                </a:solidFill>
                <a:latin typeface="+mj-ea"/>
                <a:ea typeface="+mj-ea"/>
              </a:rPr>
              <a:t>十六</a:t>
            </a:r>
            <a:r>
              <a:rPr lang="en-US" altLang="zh-TW" sz="2000" b="1" dirty="0">
                <a:solidFill>
                  <a:srgbClr val="00B0F0"/>
                </a:solidFill>
                <a:latin typeface="+mj-ea"/>
                <a:ea typeface="+mj-ea"/>
              </a:rPr>
              <a:t>16</a:t>
            </a:r>
          </a:p>
        </p:txBody>
      </p:sp>
      <p:grpSp>
        <p:nvGrpSpPr>
          <p:cNvPr id="21587" name="Group 83"/>
          <p:cNvGrpSpPr>
            <a:grpSpLocks/>
          </p:cNvGrpSpPr>
          <p:nvPr/>
        </p:nvGrpSpPr>
        <p:grpSpPr bwMode="auto">
          <a:xfrm rot="5400000">
            <a:off x="4256881" y="4609311"/>
            <a:ext cx="581025" cy="1677988"/>
            <a:chOff x="1247" y="2659"/>
            <a:chExt cx="366" cy="1057"/>
          </a:xfrm>
        </p:grpSpPr>
        <p:grpSp>
          <p:nvGrpSpPr>
            <p:cNvPr id="21588" name="Group 84"/>
            <p:cNvGrpSpPr>
              <a:grpSpLocks noChangeAspect="1"/>
            </p:cNvGrpSpPr>
            <p:nvPr/>
          </p:nvGrpSpPr>
          <p:grpSpPr bwMode="auto">
            <a:xfrm>
              <a:off x="1247" y="2659"/>
              <a:ext cx="366" cy="1057"/>
              <a:chOff x="938" y="1117"/>
              <a:chExt cx="610" cy="1756"/>
            </a:xfrm>
          </p:grpSpPr>
          <p:sp>
            <p:nvSpPr>
              <p:cNvPr id="21589" name="Freeform 85"/>
              <p:cNvSpPr>
                <a:spLocks noChangeAspect="1"/>
              </p:cNvSpPr>
              <p:nvPr/>
            </p:nvSpPr>
            <p:spPr bwMode="auto">
              <a:xfrm>
                <a:off x="938" y="1521"/>
                <a:ext cx="610" cy="1352"/>
              </a:xfrm>
              <a:custGeom>
                <a:avLst/>
                <a:gdLst>
                  <a:gd name="T0" fmla="*/ 190 w 610"/>
                  <a:gd name="T1" fmla="*/ 372 h 1352"/>
                  <a:gd name="T2" fmla="*/ 31 w 610"/>
                  <a:gd name="T3" fmla="*/ 648 h 1352"/>
                  <a:gd name="T4" fmla="*/ 70 w 610"/>
                  <a:gd name="T5" fmla="*/ 408 h 1352"/>
                  <a:gd name="T6" fmla="*/ 154 w 610"/>
                  <a:gd name="T7" fmla="*/ 78 h 1352"/>
                  <a:gd name="T8" fmla="*/ 463 w 610"/>
                  <a:gd name="T9" fmla="*/ 75 h 1352"/>
                  <a:gd name="T10" fmla="*/ 541 w 610"/>
                  <a:gd name="T11" fmla="*/ 312 h 1352"/>
                  <a:gd name="T12" fmla="*/ 598 w 610"/>
                  <a:gd name="T13" fmla="*/ 606 h 1352"/>
                  <a:gd name="T14" fmla="*/ 433 w 610"/>
                  <a:gd name="T15" fmla="*/ 396 h 1352"/>
                  <a:gd name="T16" fmla="*/ 493 w 610"/>
                  <a:gd name="T17" fmla="*/ 858 h 1352"/>
                  <a:gd name="T18" fmla="*/ 461 w 610"/>
                  <a:gd name="T19" fmla="*/ 1277 h 1352"/>
                  <a:gd name="T20" fmla="*/ 385 w 610"/>
                  <a:gd name="T21" fmla="*/ 1275 h 1352"/>
                  <a:gd name="T22" fmla="*/ 340 w 610"/>
                  <a:gd name="T23" fmla="*/ 753 h 1352"/>
                  <a:gd name="T24" fmla="*/ 268 w 610"/>
                  <a:gd name="T25" fmla="*/ 1266 h 1352"/>
                  <a:gd name="T26" fmla="*/ 196 w 610"/>
                  <a:gd name="T27" fmla="*/ 1268 h 1352"/>
                  <a:gd name="T28" fmla="*/ 175 w 610"/>
                  <a:gd name="T29" fmla="*/ 831 h 1352"/>
                  <a:gd name="T30" fmla="*/ 190 w 610"/>
                  <a:gd name="T31" fmla="*/ 372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1352">
                    <a:moveTo>
                      <a:pt x="190" y="372"/>
                    </a:moveTo>
                    <a:cubicBezTo>
                      <a:pt x="168" y="333"/>
                      <a:pt x="56" y="682"/>
                      <a:pt x="31" y="648"/>
                    </a:cubicBezTo>
                    <a:cubicBezTo>
                      <a:pt x="0" y="607"/>
                      <a:pt x="43" y="465"/>
                      <a:pt x="70" y="408"/>
                    </a:cubicBezTo>
                    <a:cubicBezTo>
                      <a:pt x="118" y="273"/>
                      <a:pt x="76" y="144"/>
                      <a:pt x="154" y="78"/>
                    </a:cubicBezTo>
                    <a:cubicBezTo>
                      <a:pt x="307" y="0"/>
                      <a:pt x="439" y="72"/>
                      <a:pt x="463" y="75"/>
                    </a:cubicBezTo>
                    <a:cubicBezTo>
                      <a:pt x="539" y="114"/>
                      <a:pt x="517" y="244"/>
                      <a:pt x="541" y="312"/>
                    </a:cubicBezTo>
                    <a:cubicBezTo>
                      <a:pt x="610" y="492"/>
                      <a:pt x="589" y="545"/>
                      <a:pt x="598" y="606"/>
                    </a:cubicBezTo>
                    <a:cubicBezTo>
                      <a:pt x="577" y="690"/>
                      <a:pt x="468" y="323"/>
                      <a:pt x="433" y="396"/>
                    </a:cubicBezTo>
                    <a:cubicBezTo>
                      <a:pt x="388" y="426"/>
                      <a:pt x="475" y="681"/>
                      <a:pt x="493" y="858"/>
                    </a:cubicBezTo>
                    <a:cubicBezTo>
                      <a:pt x="490" y="1047"/>
                      <a:pt x="476" y="1210"/>
                      <a:pt x="461" y="1277"/>
                    </a:cubicBezTo>
                    <a:cubicBezTo>
                      <a:pt x="449" y="1312"/>
                      <a:pt x="417" y="1277"/>
                      <a:pt x="385" y="1275"/>
                    </a:cubicBezTo>
                    <a:cubicBezTo>
                      <a:pt x="365" y="1188"/>
                      <a:pt x="359" y="754"/>
                      <a:pt x="340" y="753"/>
                    </a:cubicBezTo>
                    <a:cubicBezTo>
                      <a:pt x="321" y="752"/>
                      <a:pt x="292" y="1180"/>
                      <a:pt x="268" y="1266"/>
                    </a:cubicBezTo>
                    <a:cubicBezTo>
                      <a:pt x="244" y="1352"/>
                      <a:pt x="211" y="1298"/>
                      <a:pt x="196" y="1268"/>
                    </a:cubicBezTo>
                    <a:cubicBezTo>
                      <a:pt x="181" y="1196"/>
                      <a:pt x="169" y="990"/>
                      <a:pt x="175" y="831"/>
                    </a:cubicBezTo>
                    <a:cubicBezTo>
                      <a:pt x="181" y="702"/>
                      <a:pt x="217" y="410"/>
                      <a:pt x="190" y="372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1590" name="Oval 86"/>
              <p:cNvSpPr>
                <a:spLocks noChangeAspect="1" noChangeArrowheads="1"/>
              </p:cNvSpPr>
              <p:nvPr/>
            </p:nvSpPr>
            <p:spPr bwMode="auto">
              <a:xfrm>
                <a:off x="1020" y="1117"/>
                <a:ext cx="454" cy="453"/>
              </a:xfrm>
              <a:prstGeom prst="ellipse">
                <a:avLst/>
              </a:prstGeom>
              <a:solidFill>
                <a:schemeClr val="bg2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1591" name="Group 87"/>
            <p:cNvGrpSpPr>
              <a:grpSpLocks noChangeAspect="1"/>
            </p:cNvGrpSpPr>
            <p:nvPr/>
          </p:nvGrpSpPr>
          <p:grpSpPr bwMode="auto">
            <a:xfrm>
              <a:off x="1247" y="2659"/>
              <a:ext cx="366" cy="1057"/>
              <a:chOff x="938" y="1117"/>
              <a:chExt cx="610" cy="1756"/>
            </a:xfrm>
          </p:grpSpPr>
          <p:sp>
            <p:nvSpPr>
              <p:cNvPr id="21592" name="Freeform 88"/>
              <p:cNvSpPr>
                <a:spLocks noChangeAspect="1"/>
              </p:cNvSpPr>
              <p:nvPr/>
            </p:nvSpPr>
            <p:spPr bwMode="auto">
              <a:xfrm>
                <a:off x="938" y="1521"/>
                <a:ext cx="610" cy="1352"/>
              </a:xfrm>
              <a:custGeom>
                <a:avLst/>
                <a:gdLst>
                  <a:gd name="T0" fmla="*/ 190 w 610"/>
                  <a:gd name="T1" fmla="*/ 372 h 1352"/>
                  <a:gd name="T2" fmla="*/ 31 w 610"/>
                  <a:gd name="T3" fmla="*/ 648 h 1352"/>
                  <a:gd name="T4" fmla="*/ 70 w 610"/>
                  <a:gd name="T5" fmla="*/ 408 h 1352"/>
                  <a:gd name="T6" fmla="*/ 154 w 610"/>
                  <a:gd name="T7" fmla="*/ 78 h 1352"/>
                  <a:gd name="T8" fmla="*/ 463 w 610"/>
                  <a:gd name="T9" fmla="*/ 75 h 1352"/>
                  <a:gd name="T10" fmla="*/ 541 w 610"/>
                  <a:gd name="T11" fmla="*/ 312 h 1352"/>
                  <a:gd name="T12" fmla="*/ 598 w 610"/>
                  <a:gd name="T13" fmla="*/ 606 h 1352"/>
                  <a:gd name="T14" fmla="*/ 433 w 610"/>
                  <a:gd name="T15" fmla="*/ 396 h 1352"/>
                  <a:gd name="T16" fmla="*/ 493 w 610"/>
                  <a:gd name="T17" fmla="*/ 858 h 1352"/>
                  <a:gd name="T18" fmla="*/ 461 w 610"/>
                  <a:gd name="T19" fmla="*/ 1277 h 1352"/>
                  <a:gd name="T20" fmla="*/ 385 w 610"/>
                  <a:gd name="T21" fmla="*/ 1275 h 1352"/>
                  <a:gd name="T22" fmla="*/ 340 w 610"/>
                  <a:gd name="T23" fmla="*/ 753 h 1352"/>
                  <a:gd name="T24" fmla="*/ 268 w 610"/>
                  <a:gd name="T25" fmla="*/ 1266 h 1352"/>
                  <a:gd name="T26" fmla="*/ 196 w 610"/>
                  <a:gd name="T27" fmla="*/ 1268 h 1352"/>
                  <a:gd name="T28" fmla="*/ 175 w 610"/>
                  <a:gd name="T29" fmla="*/ 831 h 1352"/>
                  <a:gd name="T30" fmla="*/ 190 w 610"/>
                  <a:gd name="T31" fmla="*/ 372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1352">
                    <a:moveTo>
                      <a:pt x="190" y="372"/>
                    </a:moveTo>
                    <a:cubicBezTo>
                      <a:pt x="168" y="333"/>
                      <a:pt x="56" y="682"/>
                      <a:pt x="31" y="648"/>
                    </a:cubicBezTo>
                    <a:cubicBezTo>
                      <a:pt x="0" y="607"/>
                      <a:pt x="43" y="465"/>
                      <a:pt x="70" y="408"/>
                    </a:cubicBezTo>
                    <a:cubicBezTo>
                      <a:pt x="118" y="273"/>
                      <a:pt x="76" y="144"/>
                      <a:pt x="154" y="78"/>
                    </a:cubicBezTo>
                    <a:cubicBezTo>
                      <a:pt x="307" y="0"/>
                      <a:pt x="439" y="72"/>
                      <a:pt x="463" y="75"/>
                    </a:cubicBezTo>
                    <a:cubicBezTo>
                      <a:pt x="539" y="114"/>
                      <a:pt x="517" y="244"/>
                      <a:pt x="541" y="312"/>
                    </a:cubicBezTo>
                    <a:cubicBezTo>
                      <a:pt x="610" y="492"/>
                      <a:pt x="589" y="545"/>
                      <a:pt x="598" y="606"/>
                    </a:cubicBezTo>
                    <a:cubicBezTo>
                      <a:pt x="577" y="690"/>
                      <a:pt x="468" y="323"/>
                      <a:pt x="433" y="396"/>
                    </a:cubicBezTo>
                    <a:cubicBezTo>
                      <a:pt x="388" y="426"/>
                      <a:pt x="475" y="681"/>
                      <a:pt x="493" y="858"/>
                    </a:cubicBezTo>
                    <a:cubicBezTo>
                      <a:pt x="490" y="1047"/>
                      <a:pt x="476" y="1210"/>
                      <a:pt x="461" y="1277"/>
                    </a:cubicBezTo>
                    <a:cubicBezTo>
                      <a:pt x="449" y="1312"/>
                      <a:pt x="417" y="1277"/>
                      <a:pt x="385" y="1275"/>
                    </a:cubicBezTo>
                    <a:cubicBezTo>
                      <a:pt x="365" y="1188"/>
                      <a:pt x="359" y="754"/>
                      <a:pt x="340" y="753"/>
                    </a:cubicBezTo>
                    <a:cubicBezTo>
                      <a:pt x="321" y="752"/>
                      <a:pt x="292" y="1180"/>
                      <a:pt x="268" y="1266"/>
                    </a:cubicBezTo>
                    <a:cubicBezTo>
                      <a:pt x="244" y="1352"/>
                      <a:pt x="211" y="1298"/>
                      <a:pt x="196" y="1268"/>
                    </a:cubicBezTo>
                    <a:cubicBezTo>
                      <a:pt x="181" y="1196"/>
                      <a:pt x="169" y="990"/>
                      <a:pt x="175" y="831"/>
                    </a:cubicBezTo>
                    <a:cubicBezTo>
                      <a:pt x="181" y="702"/>
                      <a:pt x="217" y="410"/>
                      <a:pt x="190" y="3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1593" name="Oval 89"/>
              <p:cNvSpPr>
                <a:spLocks noChangeAspect="1" noChangeArrowheads="1"/>
              </p:cNvSpPr>
              <p:nvPr/>
            </p:nvSpPr>
            <p:spPr bwMode="auto">
              <a:xfrm>
                <a:off x="1020" y="1117"/>
                <a:ext cx="454" cy="45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1594" name="Oval 90"/>
            <p:cNvSpPr>
              <a:spLocks noChangeArrowheads="1"/>
            </p:cNvSpPr>
            <p:nvPr/>
          </p:nvSpPr>
          <p:spPr bwMode="auto">
            <a:xfrm>
              <a:off x="1383" y="2794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95" name="AutoShape 91"/>
            <p:cNvSpPr>
              <a:spLocks noChangeArrowheads="1"/>
            </p:cNvSpPr>
            <p:nvPr/>
          </p:nvSpPr>
          <p:spPr bwMode="auto">
            <a:xfrm>
              <a:off x="1383" y="2976"/>
              <a:ext cx="91" cy="1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0" y="6035675"/>
            <a:ext cx="91440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羅十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9</a:t>
            </a: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你若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口裡認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耶穌為主，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心裡信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神叫祂從死人中復活，</a:t>
            </a:r>
          </a:p>
          <a:p>
            <a:pPr algn="ctr"/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就必得救</a:t>
            </a:r>
          </a:p>
        </p:txBody>
      </p:sp>
    </p:spTree>
    <p:extLst>
      <p:ext uri="{BB962C8B-B14F-4D97-AF65-F5344CB8AC3E}">
        <p14:creationId xmlns:p14="http://schemas.microsoft.com/office/powerpoint/2010/main" val="64938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16528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24392 0.00371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2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0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12" grpId="0" animBg="1"/>
      <p:bldP spid="21513" grpId="0" animBg="1"/>
      <p:bldP spid="21518" grpId="0"/>
      <p:bldP spid="21523" grpId="0"/>
      <p:bldP spid="21548" grpId="0" animBg="1"/>
      <p:bldP spid="21549" grpId="0" animBg="1"/>
      <p:bldP spid="21550" grpId="0" animBg="1"/>
      <p:bldP spid="21551" grpId="0" animBg="1"/>
      <p:bldP spid="21552" grpId="0" animBg="1"/>
      <p:bldP spid="21553" grpId="0" animBg="1"/>
      <p:bldP spid="21554" grpId="0" animBg="1"/>
      <p:bldP spid="21555" grpId="0" animBg="1"/>
      <p:bldP spid="21556" grpId="0" animBg="1"/>
      <p:bldP spid="21557" grpId="0" animBg="1"/>
      <p:bldP spid="21558" grpId="0" animBg="1"/>
      <p:bldP spid="21559" grpId="0" animBg="1"/>
      <p:bldP spid="21560" grpId="0"/>
      <p:bldP spid="21561" grpId="0"/>
      <p:bldP spid="21563" grpId="0"/>
      <p:bldP spid="21564" grpId="0" animBg="1"/>
      <p:bldP spid="21564" grpId="1" animBg="1"/>
      <p:bldP spid="21565" grpId="0" animBg="1"/>
      <p:bldP spid="21565" grpId="1" animBg="1"/>
      <p:bldP spid="21566" grpId="0" animBg="1"/>
      <p:bldP spid="21566" grpId="1" animBg="1"/>
      <p:bldP spid="21567" grpId="0" animBg="1"/>
      <p:bldP spid="21567" grpId="1" animBg="1"/>
      <p:bldP spid="21568" grpId="0" animBg="1"/>
      <p:bldP spid="21568" grpId="1" animBg="1"/>
      <p:bldP spid="21569" grpId="0" animBg="1"/>
      <p:bldP spid="21569" grpId="1" animBg="1"/>
      <p:bldP spid="21570" grpId="0" animBg="1"/>
      <p:bldP spid="21570" grpId="1" animBg="1"/>
      <p:bldP spid="21583" grpId="0" animBg="1"/>
      <p:bldP spid="21583" grpId="1" animBg="1"/>
      <p:bldP spid="21584" grpId="0" animBg="1"/>
      <p:bldP spid="21584" grpId="1" animBg="1"/>
      <p:bldP spid="21585" grpId="0" animBg="1"/>
      <p:bldP spid="21596" grpId="0" animBg="1"/>
      <p:bldP spid="2159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8760"/>
            <a:ext cx="903649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，你為什麼躭延？</a:t>
            </a:r>
            <a:r>
              <a:rPr lang="zh-TW" altLang="en-US" sz="6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起來！</a:t>
            </a:r>
            <a: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呼求祂的名</a:t>
            </a:r>
            <a:r>
              <a:rPr lang="zh-TW" altLang="en-US" sz="7200" dirty="0">
                <a:solidFill>
                  <a:srgbClr val="FF99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受浸</a:t>
            </a:r>
            <a: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，洗去你的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罪</a:t>
            </a:r>
            <a: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b="1" dirty="0">
              <a:solidFill>
                <a:srgbClr val="00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0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971600" y="961739"/>
            <a:ext cx="7125112" cy="3331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 smtClean="0">
                <a:solidFill>
                  <a:srgbClr val="FFFF00"/>
                </a:solidFill>
              </a:rPr>
              <a:t>誰</a:t>
            </a:r>
            <a:endParaRPr lang="en-US" altLang="zh-TW" sz="6000" dirty="0" smtClean="0">
              <a:solidFill>
                <a:srgbClr val="FFFF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 rot="21600000">
            <a:off x="1553567" y="220050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曾在你生命中拉你一把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403648" y="3306316"/>
            <a:ext cx="1512168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</a:rPr>
              <a:t>老師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73896" y="3995576"/>
            <a:ext cx="1512168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父母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995936" y="3789040"/>
            <a:ext cx="1512168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朋友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214077" y="4437112"/>
            <a:ext cx="1512168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7030A0"/>
                </a:solidFill>
              </a:rPr>
              <a:t>伴侶</a:t>
            </a:r>
            <a:endParaRPr lang="zh-TW" alt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516216" y="4029124"/>
            <a:ext cx="1512168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主管</a:t>
            </a:r>
            <a:endParaRPr lang="zh-TW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3528392" cy="44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3672408" cy="2880320"/>
          </a:xfrm>
        </p:spPr>
        <p:txBody>
          <a:bodyPr/>
          <a:lstStyle/>
          <a:p>
            <a:r>
              <a:rPr lang="zh-TW" altLang="en-US" dirty="0" smtClean="0"/>
              <a:t>海倫凱勒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smtClean="0"/>
              <a:t>(Helen </a:t>
            </a:r>
            <a:r>
              <a:rPr lang="en-US" altLang="zh-TW" sz="2400" dirty="0"/>
              <a:t>Adams Keller</a:t>
            </a:r>
            <a:r>
              <a:rPr lang="zh-TW" altLang="en-US" sz="2400" dirty="0" smtClean="0"/>
              <a:t>，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1880</a:t>
            </a:r>
            <a:r>
              <a:rPr lang="zh-TW" altLang="en-US" sz="2400" dirty="0" smtClean="0"/>
              <a:t>－</a:t>
            </a:r>
            <a:r>
              <a:rPr lang="en-US" altLang="zh-TW" sz="2400" dirty="0" smtClean="0"/>
              <a:t>1968</a:t>
            </a:r>
            <a:r>
              <a:rPr lang="zh-TW" altLang="en-US" sz="2400" dirty="0" smtClean="0"/>
              <a:t>）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4797152"/>
            <a:ext cx="7452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她幼年因急性腦炎引致失明及失聰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藉著蘇利文老師</a:t>
            </a:r>
            <a:r>
              <a:rPr lang="en-US" altLang="zh-TW" sz="2000" dirty="0">
                <a:solidFill>
                  <a:prstClr val="black"/>
                </a:solidFill>
              </a:rPr>
              <a:t>(Anne Sullivan Macy</a:t>
            </a:r>
            <a:r>
              <a:rPr lang="zh-TW" altLang="en-US" sz="2000" dirty="0">
                <a:solidFill>
                  <a:prstClr val="black"/>
                </a:solidFill>
              </a:rPr>
              <a:t>，</a:t>
            </a:r>
            <a:r>
              <a:rPr lang="en-US" altLang="zh-TW" sz="2000" dirty="0" smtClean="0">
                <a:solidFill>
                  <a:prstClr val="black"/>
                </a:solidFill>
              </a:rPr>
              <a:t>1866</a:t>
            </a:r>
            <a:r>
              <a:rPr lang="zh-TW" altLang="en-US" sz="2000" dirty="0" smtClean="0">
                <a:solidFill>
                  <a:prstClr val="black"/>
                </a:solidFill>
              </a:rPr>
              <a:t>－</a:t>
            </a:r>
            <a:r>
              <a:rPr lang="en-US" altLang="zh-TW" sz="2000" dirty="0">
                <a:solidFill>
                  <a:prstClr val="black"/>
                </a:solidFill>
              </a:rPr>
              <a:t>1936</a:t>
            </a:r>
            <a:r>
              <a:rPr lang="en-US" altLang="zh-TW" sz="2000" dirty="0" smtClean="0">
                <a:solidFill>
                  <a:prstClr val="black"/>
                </a:solidFill>
              </a:rPr>
              <a:t>)</a:t>
            </a:r>
          </a:p>
          <a:p>
            <a:r>
              <a:rPr lang="zh-TW" altLang="en-US" sz="2800" dirty="0" smtClean="0"/>
              <a:t>對</a:t>
            </a:r>
            <a:r>
              <a:rPr lang="zh-TW" altLang="en-US" sz="2800" dirty="0"/>
              <a:t>她耐心的教導和</a:t>
            </a:r>
            <a:r>
              <a:rPr lang="zh-TW" altLang="en-US" sz="2800" dirty="0" smtClean="0"/>
              <a:t>關愛，讓</a:t>
            </a:r>
            <a:r>
              <a:rPr lang="zh-TW" altLang="en-US" sz="2800" dirty="0"/>
              <a:t>她學會流暢的表達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才</a:t>
            </a:r>
            <a:r>
              <a:rPr lang="zh-TW" altLang="en-US" sz="2800" dirty="0"/>
              <a:t>開始與其他人溝通並接受教育。</a:t>
            </a:r>
          </a:p>
        </p:txBody>
      </p:sp>
    </p:spTree>
    <p:extLst>
      <p:ext uri="{BB962C8B-B14F-4D97-AF65-F5344CB8AC3E}">
        <p14:creationId xmlns:p14="http://schemas.microsoft.com/office/powerpoint/2010/main" val="16035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3672408" cy="1728192"/>
          </a:xfrm>
        </p:spPr>
        <p:txBody>
          <a:bodyPr/>
          <a:lstStyle/>
          <a:p>
            <a:r>
              <a:rPr lang="zh-TW" altLang="en-US" dirty="0" smtClean="0"/>
              <a:t>胡適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1891</a:t>
            </a:r>
            <a:r>
              <a:rPr lang="zh-TW" altLang="en-US" sz="2400" dirty="0" smtClean="0"/>
              <a:t>－</a:t>
            </a:r>
            <a:r>
              <a:rPr lang="en-US" altLang="zh-TW" sz="2400" dirty="0" smtClean="0"/>
              <a:t>1962</a:t>
            </a:r>
            <a:r>
              <a:rPr lang="zh-TW" altLang="en-US" sz="2400" dirty="0" smtClean="0"/>
              <a:t>）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7584" y="472514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/>
            </a:lvl1pPr>
          </a:lstStyle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zh-CN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蔡元培聘請</a:t>
            </a:r>
            <a:r>
              <a:rPr lang="zh-CN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胡適任北大教授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胡適一直很感激蔡元培的提攜，曾多次</a:t>
            </a:r>
            <a:r>
              <a:rPr lang="zh-CN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青年時期如果沒有蔡先生的著意</a:t>
            </a:r>
            <a:r>
              <a:rPr lang="zh-CN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提挈，</a:t>
            </a:r>
            <a:r>
              <a:rPr lang="zh-CN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一生也可能就在二三流報刊編輯的生涯中度過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2736304" cy="35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6" y="764704"/>
            <a:ext cx="4499992" cy="2095871"/>
          </a:xfrm>
        </p:spPr>
        <p:txBody>
          <a:bodyPr/>
          <a:lstStyle/>
          <a:p>
            <a:r>
              <a:rPr lang="zh-TW" altLang="en-US" dirty="0"/>
              <a:t>侯默</a:t>
            </a:r>
            <a:r>
              <a:rPr lang="en-US" altLang="zh-TW" dirty="0"/>
              <a:t>·</a:t>
            </a:r>
            <a:r>
              <a:rPr lang="zh-TW" altLang="en-US" dirty="0"/>
              <a:t>海堪二世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/>
              <a:t>(Homer </a:t>
            </a:r>
            <a:r>
              <a:rPr lang="en-US" altLang="zh-TW" sz="2400" dirty="0" smtClean="0"/>
              <a:t>Hadley Hickam</a:t>
            </a:r>
            <a:r>
              <a:rPr lang="en-US" altLang="zh-TW" sz="2400" dirty="0"/>
              <a:t>, Jr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， 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1943</a:t>
            </a:r>
            <a:r>
              <a:rPr lang="zh-TW" altLang="en-US" sz="2400" dirty="0" smtClean="0"/>
              <a:t>－）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479715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出生在採煤小鎮煤</a:t>
            </a:r>
            <a:r>
              <a:rPr lang="zh-TW" altLang="en-US" sz="2800" dirty="0" smtClean="0"/>
              <a:t>林</a:t>
            </a:r>
            <a:r>
              <a:rPr lang="en-US" altLang="zh-TW" sz="2800" dirty="0"/>
              <a:t>(</a:t>
            </a:r>
            <a:r>
              <a:rPr lang="en-US" altLang="zh-TW" sz="2800" dirty="0" err="1"/>
              <a:t>Coalwood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，因着遇見</a:t>
            </a:r>
            <a:endParaRPr lang="en-US" altLang="zh-TW" sz="2800" dirty="0" smtClean="0"/>
          </a:p>
          <a:p>
            <a:r>
              <a:rPr lang="zh-TW" altLang="en-US" sz="2800" dirty="0" smtClean="0"/>
              <a:t>賴蕾</a:t>
            </a:r>
            <a:r>
              <a:rPr lang="zh-TW" altLang="en-US" sz="2800" dirty="0"/>
              <a:t>老師 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Freida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Joy </a:t>
            </a:r>
            <a:r>
              <a:rPr lang="en-US" altLang="zh-TW" sz="2800" dirty="0" smtClean="0"/>
              <a:t>Riley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1937-1969)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鼓勵</a:t>
            </a:r>
            <a:r>
              <a:rPr lang="zh-TW" altLang="en-US" sz="2800" dirty="0"/>
              <a:t>他製造</a:t>
            </a:r>
            <a:r>
              <a:rPr lang="zh-TW" altLang="en-US" sz="2800" dirty="0" smtClean="0"/>
              <a:t>火箭的夢想，因而贏得</a:t>
            </a:r>
            <a:r>
              <a:rPr lang="zh-TW" altLang="en-US" sz="2800" dirty="0"/>
              <a:t>全國科展</a:t>
            </a:r>
            <a:r>
              <a:rPr lang="zh-TW" altLang="en-US" sz="2800" dirty="0" smtClean="0"/>
              <a:t>金牌，後來</a:t>
            </a:r>
            <a:r>
              <a:rPr lang="zh-TW" altLang="en-US" sz="2800" dirty="0"/>
              <a:t>成為美國</a:t>
            </a:r>
            <a:r>
              <a:rPr lang="zh-TW" altLang="en-US" sz="2800" dirty="0" smtClean="0"/>
              <a:t>太空總署的</a:t>
            </a:r>
            <a:r>
              <a:rPr lang="zh-TW" altLang="en-US" sz="2800" dirty="0"/>
              <a:t>工程師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1032" name="Picture 8" descr="H3pho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6" y="404663"/>
            <a:ext cx="3280008" cy="39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45550" y="2276873"/>
            <a:ext cx="7389005" cy="792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dirty="0" smtClean="0"/>
              <a:t>有能力幫助你的人，未必願拉你一把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287" y="476672"/>
            <a:ext cx="7125113" cy="95307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在現實生活中</a:t>
            </a:r>
            <a:endParaRPr lang="zh-TW" altLang="en-US" sz="4800" b="1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7584" y="3501008"/>
            <a:ext cx="80648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zh-TW" altLang="en-US" sz="3600" dirty="0" smtClean="0"/>
              <a:t>需要幫助的人，未必遇見生命中的貴人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356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7" y="-21957"/>
            <a:ext cx="4855710" cy="6879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15986" y="1916832"/>
            <a:ext cx="4075994" cy="134668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b="1" dirty="0" smtClean="0"/>
              <a:t>這</a:t>
            </a:r>
            <a:r>
              <a:rPr lang="zh-TW" altLang="en-US" sz="3200" b="1" dirty="0"/>
              <a:t>時</a:t>
            </a:r>
            <a:r>
              <a:rPr lang="zh-TW" altLang="en-US" sz="3200" b="1" dirty="0">
                <a:solidFill>
                  <a:srgbClr val="FFC000"/>
                </a:solidFill>
              </a:rPr>
              <a:t>船在海中，因風不順，被浪</a:t>
            </a:r>
            <a:r>
              <a:rPr lang="zh-TW" altLang="en-US" sz="3200" b="1" dirty="0" smtClean="0">
                <a:solidFill>
                  <a:srgbClr val="FFC000"/>
                </a:solidFill>
              </a:rPr>
              <a:t>折磨   </a:t>
            </a:r>
            <a:r>
              <a:rPr lang="zh-TW" altLang="en-US" sz="2200" b="1" dirty="0" smtClean="0"/>
              <a:t>太</a:t>
            </a:r>
            <a:r>
              <a:rPr lang="zh-TW" altLang="en-US" sz="2200" b="1" dirty="0"/>
              <a:t>十四</a:t>
            </a:r>
            <a:r>
              <a:rPr lang="en-US" altLang="zh-TW" sz="2200" b="1" dirty="0"/>
              <a:t>24</a:t>
            </a:r>
            <a:r>
              <a:rPr lang="zh-TW" altLang="en-US" sz="2200" b="1" dirty="0"/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308720" y="3933056"/>
            <a:ext cx="397524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夜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裏四更天，</a:t>
            </a:r>
            <a:r>
              <a:rPr lang="zh-TW" altLang="en-US" sz="3200" b="1" dirty="0">
                <a:solidFill>
                  <a:srgbClr val="FFC000"/>
                </a:solidFill>
              </a:rPr>
              <a:t>祂在海上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向他們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走去  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太十四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5113" cy="924475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聖經對我們生活的描繪</a:t>
            </a:r>
            <a:endParaRPr lang="zh-TW" altLang="en-US" sz="4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5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6800015" cy="10917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彼得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回答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說，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請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吩咐我從水上到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你那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裏去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。祂就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說，來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罷</a:t>
            </a:r>
            <a:r>
              <a:rPr lang="en-US" altLang="zh-TW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  <a:endParaRPr lang="zh-TW" alt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556792"/>
            <a:ext cx="6788115" cy="101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只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因見風甚大，就害怕，將要沈下去，便喊着說，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主阿，救我！</a:t>
            </a:r>
          </a:p>
        </p:txBody>
      </p:sp>
      <p:sp>
        <p:nvSpPr>
          <p:cNvPr id="8" name="矩形 7"/>
          <p:cNvSpPr/>
          <p:nvPr/>
        </p:nvSpPr>
        <p:spPr>
          <a:xfrm>
            <a:off x="4149633" y="2780927"/>
            <a:ext cx="4670839" cy="322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耶穌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趕緊伸手拉住他，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上了船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，風就止住了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。船上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的人遂都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拜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祂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說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，你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真是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神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的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兒子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。</a:t>
            </a:r>
            <a:endPara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27984" y="5733256"/>
            <a:ext cx="1968863" cy="54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/>
              <a:t>太十四</a:t>
            </a:r>
            <a:r>
              <a:rPr lang="en-US" altLang="zh-TW" sz="2400" dirty="0" smtClean="0"/>
              <a:t>28~33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4774" r="22702"/>
          <a:stretch/>
        </p:blipFill>
        <p:spPr bwMode="auto">
          <a:xfrm>
            <a:off x="13610" y="3054728"/>
            <a:ext cx="3917755" cy="373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3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4" t="26980" r="31639" b="25803"/>
          <a:stretch/>
        </p:blipFill>
        <p:spPr bwMode="auto">
          <a:xfrm flipH="1">
            <a:off x="5868144" y="18415"/>
            <a:ext cx="3275856" cy="683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7491" y="764704"/>
            <a:ext cx="3744415" cy="13565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 dirty="0" smtClean="0">
                <a:solidFill>
                  <a:srgbClr val="FFFF00"/>
                </a:solidFill>
              </a:rPr>
              <a:t>耶穌</a:t>
            </a:r>
            <a:endParaRPr lang="zh-TW" altLang="en-US" sz="8800" b="1" dirty="0">
              <a:solidFill>
                <a:srgbClr val="FFFF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 rot="1094968">
            <a:off x="1270685" y="3499412"/>
            <a:ext cx="6211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渴望拉你一</a:t>
            </a:r>
            <a:r>
              <a:rPr lang="zh-TW" alt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把</a:t>
            </a:r>
            <a:r>
              <a:rPr lang="en-US" altLang="zh-TW" sz="7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!!</a:t>
            </a:r>
            <a:endParaRPr lang="zh-TW" altLang="en-US" sz="7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7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TC101790491[[fn=反光薄膜]]</Template>
  <TotalTime>9586</TotalTime>
  <Words>848</Words>
  <Application>Microsoft Office PowerPoint</Application>
  <PresentationFormat>如螢幕大小 (4:3)</PresentationFormat>
  <Paragraphs>106</Paragraphs>
  <Slides>13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Mylar</vt:lpstr>
      <vt:lpstr>生命中的貴人</vt:lpstr>
      <vt:lpstr>PowerPoint 簡報</vt:lpstr>
      <vt:lpstr>海倫凱勒 (Helen Adams Keller，  1880－1968）</vt:lpstr>
      <vt:lpstr>胡適（1891－1962）</vt:lpstr>
      <vt:lpstr>侯默·海堪二世 (Homer Hadley Hickam, Jr.，  1943－）</vt:lpstr>
      <vt:lpstr>在現實生活中</vt:lpstr>
      <vt:lpstr>聖經對我們生活的描繪</vt:lpstr>
      <vt:lpstr>PowerPoint 簡報</vt:lpstr>
      <vt:lpstr>耶穌</vt:lpstr>
      <vt:lpstr>PowerPoint 簡報</vt:lpstr>
      <vt:lpstr>怎麼進入神的國?</vt:lpstr>
      <vt:lpstr>PowerPoint 簡報</vt:lpstr>
      <vt:lpstr>現在，你為什麼躭延？起來！   呼求祂的名受浸，洗去你的罪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sdlu1994</cp:lastModifiedBy>
  <cp:revision>98</cp:revision>
  <dcterms:created xsi:type="dcterms:W3CDTF">2014-07-30T02:17:06Z</dcterms:created>
  <dcterms:modified xsi:type="dcterms:W3CDTF">2014-08-24T15:23:37Z</dcterms:modified>
</cp:coreProperties>
</file>