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72" r:id="rId2"/>
    <p:sldId id="256" r:id="rId3"/>
    <p:sldId id="258" r:id="rId4"/>
    <p:sldId id="259" r:id="rId5"/>
    <p:sldId id="268" r:id="rId6"/>
    <p:sldId id="266" r:id="rId7"/>
    <p:sldId id="269" r:id="rId8"/>
    <p:sldId id="260" r:id="rId9"/>
    <p:sldId id="267" r:id="rId10"/>
    <p:sldId id="270" r:id="rId11"/>
    <p:sldId id="273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99FF33"/>
    <a:srgbClr val="7000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635" autoAdjust="0"/>
  </p:normalViewPr>
  <p:slideViewPr>
    <p:cSldViewPr showGuides="1">
      <p:cViewPr varScale="1">
        <p:scale>
          <a:sx n="43" d="100"/>
          <a:sy n="43" d="100"/>
        </p:scale>
        <p:origin x="-763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C0018-EAF9-4842-B451-18DADEBB6315}" type="datetimeFigureOut">
              <a:rPr lang="zh-TW" altLang="en-US" smtClean="0"/>
              <a:t>2014/8/16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6843E-D363-4DEF-96D6-4B91105BE4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880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親愛的同學與朋友們，今天要與大家分享一個非常寶貴的主題：基督的恩典。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6843E-D363-4DEF-96D6-4B91105BE45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9455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在場還須多認識的朋友、同學們，請留下來，可以與你們身旁的弟兄姊妹再談一談，他們可以幫助你們更多認識恩典，也可以幫你解決疑惑。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6843E-D363-4DEF-96D6-4B91105BE45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3257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恩典在聖經中是一個很特別的詞。恩典是什麼呢？</a:t>
            </a:r>
            <a:endParaRPr lang="en-US" altLang="zh-TW" dirty="0" smtClean="0"/>
          </a:p>
          <a:p>
            <a:r>
              <a:rPr lang="zh-TW" altLang="en-US" dirty="0" smtClean="0"/>
              <a:t>許多人想到恩典就會想到，「我需要什麼，神就賜給我什麼，使我得滿足了！這就是恩典。」</a:t>
            </a:r>
            <a:endParaRPr lang="en-US" altLang="zh-TW" dirty="0" smtClean="0"/>
          </a:p>
          <a:p>
            <a:r>
              <a:rPr lang="zh-TW" altLang="en-US" dirty="0" smtClean="0"/>
              <a:t>神使我的學業順利，或神使我的事業有成，神給我的家庭美滿，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等，這些就是恩典。</a:t>
            </a:r>
            <a:endParaRPr lang="en-US" altLang="zh-TW" dirty="0" smtClean="0"/>
          </a:p>
          <a:p>
            <a:r>
              <a:rPr lang="zh-TW" altLang="en-US" dirty="0" smtClean="0"/>
              <a:t>然而，當人有了這一切時，人會發現：「財富不能滿足我，健康也不彀，娛樂不過一時，學業會過去，家庭美滿中仍有所缺，事業達到顛峰了，然後呢？」這一切都不能滿足人。</a:t>
            </a:r>
            <a:endParaRPr lang="en-US" altLang="zh-TW" dirty="0" smtClean="0"/>
          </a:p>
          <a:p>
            <a:r>
              <a:rPr lang="zh-TW" altLang="en-US" dirty="0" smtClean="0"/>
              <a:t>所以，恩典不是</a:t>
            </a:r>
            <a:r>
              <a:rPr lang="zh-TW" altLang="en-US" dirty="0" smtClean="0"/>
              <a:t>財富，不是健康，不是娛樂，不是學業，也不是家庭，更不是事業。</a:t>
            </a:r>
            <a:endParaRPr lang="en-US" altLang="zh-TW" dirty="0" smtClean="0"/>
          </a:p>
          <a:p>
            <a:r>
              <a:rPr lang="zh-TW" altLang="en-US" dirty="0" smtClean="0"/>
              <a:t>那麼，恩典到底是什麼？恩典與我有什麼關係？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6843E-D363-4DEF-96D6-4B91105BE45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5439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在回答這個問題以前，我們需先了解人生命的層次。</a:t>
            </a:r>
            <a:endParaRPr lang="en-US" altLang="zh-TW" dirty="0" smtClean="0"/>
          </a:p>
          <a:p>
            <a:r>
              <a:rPr lang="zh-TW" altLang="en-US" dirty="0" smtClean="0"/>
              <a:t>說到生命的層次，我們可將萬物略分植物的生命、動物的生命與人的生命三種。動物的生命比植物的生命高，人的生命又比動物的生命高。人的生命最高，有別於萬物。</a:t>
            </a:r>
            <a:endParaRPr lang="en-US" altLang="zh-TW" dirty="0" smtClean="0"/>
          </a:p>
          <a:p>
            <a:r>
              <a:rPr lang="zh-TW" altLang="en-US" dirty="0" smtClean="0"/>
              <a:t>雖是如此，在人中間仍有高低的差別，有販夫走卒、有達官貴人、有市井小民、有顯赫的名人、也有被遺忘的邊緣人、甚至有在黑暗中的罪人。各式各樣的人，你是哪一種？</a:t>
            </a:r>
            <a:endParaRPr lang="en-US" altLang="zh-TW" dirty="0" smtClean="0"/>
          </a:p>
          <a:p>
            <a:r>
              <a:rPr lang="zh-TW" altLang="en-US" dirty="0" smtClean="0"/>
              <a:t>無論你是哪一種人，不分貴賤、卑尊、貧富、高低，你的生命都屬於人的生命。然而，你知道嗎？在人的生命之上，還有神的生命。神的生命比人的生命更高，甚至遠遠超過人的生命，是宇宙中最高的生命。論到人的被造，請讀以下聖經的記載，「神說，我們要按著我們的形像，照著我們的樣式造人」。這說出人具有神的形像與樣式；因著人有神的形像與樣式，人的生命比動物、植物的生命高，有別於萬物。然而，神如此造人不僅是要使人的生命成為神造物中最高的生命，更是為了人能夠與神相通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6843E-D363-4DEF-96D6-4B91105BE45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603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人被造有三部分，最外面的層次是人的體，在體裏面有人的魂，而在人的最深處還有一個部分，就是人的靈。使人有別於萬物的就是人的靈。這就是為什麼中國古代哲學家說，人為萬物之靈。</a:t>
            </a:r>
            <a:endParaRPr lang="en-US" altLang="zh-TW" dirty="0" smtClean="0"/>
          </a:p>
          <a:p>
            <a:r>
              <a:rPr lang="zh-TW" altLang="en-US" dirty="0" smtClean="0"/>
              <a:t>人被造如同器皿一樣，人的體就是身體，屬生理層次，能因接觸物質事物而滿足；人的魂就是精神，屬心理層次，需要接觸精神層次的事物才得滿足；但人的靈呢？什麼才能滿足人的靈的需要呢？人的靈是人最深處的部分，屬於屬靈的層次，唯有接觸神的事物才能滿足。</a:t>
            </a:r>
            <a:endParaRPr lang="en-US" altLang="zh-TW" dirty="0" smtClean="0"/>
          </a:p>
          <a:p>
            <a:r>
              <a:rPr lang="zh-TW" altLang="en-US" dirty="0" smtClean="0"/>
              <a:t>人原初被造就是為了盛裝神；我們乃是神的器皿，神要作我們的內容。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6843E-D363-4DEF-96D6-4B91105BE45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6003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然而，神與人之間有罪的阻隔，神如何成為人的內容呢？因著罪，完全聖潔的神與人遠離，人也無法來到神面前。</a:t>
            </a:r>
            <a:endParaRPr lang="en-US" altLang="zh-TW" dirty="0" smtClean="0"/>
          </a:p>
          <a:p>
            <a:r>
              <a:rPr lang="zh-TW" altLang="en-US" dirty="0" smtClean="0"/>
              <a:t>感謝神！藉著神成為肉體，並藉著神的兒子，耶穌基督，在十字架上的死，除去了罪，為人開創了一條又新又活的路，使人可以坦然無懼的來到神面前。</a:t>
            </a:r>
            <a:endParaRPr lang="en-US" altLang="zh-TW" dirty="0" smtClean="0"/>
          </a:p>
          <a:p>
            <a:r>
              <a:rPr lang="zh-TW" altLang="en-US" dirty="0" smtClean="0"/>
              <a:t>人現今只要簡單的來到神面前，接受神的兒子所完成的救贖，就進入神兒子這天梯，在神生機的救恩裏，一階一階的往前、上升。藉著重生得着神的生命，並在這生命中享受神牧養我們的魂。如此，一天過一天就被神的神聖性情聖化，以致有更新的悟性得以認識神，並在裏面的所是上有新陳代謝的變化，使人彼此不再隔離、分裂，而是被建造起來，並在這建造之中，被模成神兒子的形像。至終，連我們這會朽壞的身體也要被神的生命充滿，成為榮耀的身體。</a:t>
            </a:r>
            <a:endParaRPr lang="en-US" altLang="zh-TW" dirty="0" smtClean="0"/>
          </a:p>
          <a:p>
            <a:r>
              <a:rPr lang="zh-TW" altLang="en-US" dirty="0" smtClean="0"/>
              <a:t>這就是神成為人，為要使人成為神的過程。神成為人，成功救贖；人成為神，完成救恩。這就是基督的恩典。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6843E-D363-4DEF-96D6-4B91105BE45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3190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總而言之，人有靈、魂、體三部分。</a:t>
            </a:r>
            <a:r>
              <a:rPr lang="zh-TW" altLang="en-US" dirty="0" smtClean="0"/>
              <a:t>財富、健康、娛樂、學業、家庭、事業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等都不能滿足人，因為這些最多只能滿足我們體與魂的需要，但我們的靈仍是空缺。我們人的靈只有神能滿足。神不僅要進入我們的靈，更要從我們的靈擴展到我們的魂，並充滿我們的體，使我們全人滿了神。人在神以外即使擁有一切，仍是虛空的虛空；但人有了神，就是滿足中的滿足。這就是人生存的意義，也是基督恩典的意義。</a:t>
            </a:r>
            <a:endParaRPr lang="en-US" altLang="zh-TW" dirty="0" smtClean="0"/>
          </a:p>
          <a:p>
            <a:r>
              <a:rPr lang="zh-TW" altLang="en-US" dirty="0" smtClean="0"/>
              <a:t>現在，我們該如何讓神進來？該如何得着恩典呢？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6843E-D363-4DEF-96D6-4B91105BE45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4940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我們一起來讀這段經文。（羅十</a:t>
            </a:r>
            <a:r>
              <a:rPr lang="en-US" altLang="zh-TW" dirty="0" smtClean="0"/>
              <a:t>9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TW" altLang="en-US" dirty="0" smtClean="0"/>
              <a:t>接受神、享受恩典的路就是要「心裏信」、「口裏認」。「</a:t>
            </a:r>
            <a:r>
              <a:rPr lang="zh-TW" altLang="en-US" dirty="0" smtClean="0"/>
              <a:t>心裏信」是信神叫耶穌從死人中復活，「</a:t>
            </a:r>
            <a:r>
              <a:rPr lang="zh-TW" altLang="en-US" dirty="0" smtClean="0"/>
              <a:t>口裏認」是呼求救主耶穌的名</a:t>
            </a:r>
            <a:r>
              <a:rPr lang="zh-TW" altLang="en-US" dirty="0" smtClean="0"/>
              <a:t>，完全不需你努力或修行，只要簡單的相信並呼求</a:t>
            </a:r>
            <a:r>
              <a:rPr lang="zh-TW" altLang="en-US" dirty="0" smtClean="0"/>
              <a:t>。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6843E-D363-4DEF-96D6-4B91105BE45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4394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哦！主耶穌！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請朋友、同學們一起呼求五遍，「哦！主耶穌！</a:t>
            </a:r>
            <a:r>
              <a:rPr lang="zh-TW" altLang="en-US" dirty="0" smtClean="0"/>
              <a:t>哦！主耶穌！哦！主耶穌！哦！主耶穌！哦！主耶穌！」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非常好！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呼求主名使我們享受神的救恩，如詩五五</a:t>
            </a:r>
            <a:r>
              <a:rPr lang="en-US" altLang="zh-TW" dirty="0" smtClean="0"/>
              <a:t>16</a:t>
            </a:r>
            <a:r>
              <a:rPr lang="zh-TW" altLang="en-US" dirty="0" smtClean="0"/>
              <a:t>，我們一同讀本節，「至於我，我要呼求神，耶和華必拯救我 」。呼求主名也使我們享受神的豐盛與慈愛，如詩八六</a:t>
            </a:r>
            <a:r>
              <a:rPr lang="en-US" altLang="zh-TW" dirty="0" smtClean="0"/>
              <a:t>5</a:t>
            </a:r>
            <a:r>
              <a:rPr lang="zh-TW" altLang="en-US" dirty="0" smtClean="0"/>
              <a:t>，我們也一起讀這一節，「主阿，你本為良善，</a:t>
            </a:r>
            <a:r>
              <a:rPr lang="en-US" altLang="zh-TW" dirty="0" smtClean="0"/>
              <a:t>…</a:t>
            </a:r>
            <a:r>
              <a:rPr lang="zh-TW" altLang="en-US" dirty="0" smtClean="0"/>
              <a:t>對一切呼求你的人，有豐盛的慈愛 」。</a:t>
            </a:r>
            <a:endParaRPr lang="en-US" altLang="zh-TW" dirty="0" smtClean="0"/>
          </a:p>
          <a:p>
            <a:r>
              <a:rPr lang="zh-TW" altLang="en-US" dirty="0" smtClean="0"/>
              <a:t>呼求主名的益處甚多，不只這兩項。現在，請朋友、同學們站起來，我帶領大家一同享受主名的豐富，我禱告一句，大家跟我禱告一句：</a:t>
            </a:r>
            <a:r>
              <a:rPr lang="en-US" altLang="zh-TW" dirty="0" smtClean="0"/>
              <a:t>…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太好了！恭喜大家得救了！現在，我們不僅裏面得救了，我們更要進入救恩的範圍。這就如同狗有狗的生命，自然就活在狗的範圍，你從前有人的生命，活在人卻沒有神的範圍；現在，你得著了神的生命，自然該進入有人又有神的範圍裏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6843E-D363-4DEF-96D6-4B91105BE45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051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請讀徒十八</a:t>
            </a:r>
            <a:r>
              <a:rPr lang="en-US" altLang="zh-TW" dirty="0" smtClean="0"/>
              <a:t>8</a:t>
            </a:r>
            <a:r>
              <a:rPr lang="zh-TW" altLang="en-US" dirty="0" smtClean="0"/>
              <a:t>，「他全家都信了主，還有許多</a:t>
            </a:r>
            <a:r>
              <a:rPr lang="en-US" altLang="zh-TW" dirty="0" smtClean="0"/>
              <a:t>…</a:t>
            </a:r>
            <a:r>
              <a:rPr lang="zh-TW" altLang="en-US" dirty="0" smtClean="0"/>
              <a:t>人聽了，就信而受浸。」這裏給我們看見，有一家人，他們全家同時還有許多其他的人都聽了福音，也都信了，如同在座的各位，今天都聽了福音也都信了。然而他們信的反應就是受浸，且是一信就受了浸。信而受浸的，必然得救。親愛的朋友們，你們現在就可以受浸了！我們一同再唱詩歌</a:t>
            </a:r>
            <a:r>
              <a:rPr lang="en-US" altLang="zh-TW" dirty="0" smtClean="0"/>
              <a:t>691</a:t>
            </a:r>
            <a:r>
              <a:rPr lang="zh-TW" altLang="en-US" dirty="0" smtClean="0"/>
              <a:t>首，唱的時候，願意受浸的朋友請跟隨身旁弟兄姊妹的帶領，前去受浸。</a:t>
            </a:r>
            <a:endParaRPr lang="en-US" altLang="zh-TW" dirty="0" smtClean="0"/>
          </a:p>
          <a:p>
            <a:r>
              <a:rPr lang="en-US" altLang="zh-TW" dirty="0" smtClean="0"/>
              <a:t>[</a:t>
            </a:r>
            <a:r>
              <a:rPr lang="zh-TW" altLang="en-US" dirty="0" smtClean="0"/>
              <a:t>唱完詩歌後，</a:t>
            </a:r>
            <a:r>
              <a:rPr lang="zh-TW" altLang="en-US" dirty="0" smtClean="0"/>
              <a:t>請大家仍站著，</a:t>
            </a:r>
            <a:r>
              <a:rPr lang="en-US" altLang="zh-TW" dirty="0" smtClean="0"/>
              <a:t>] </a:t>
            </a:r>
            <a:r>
              <a:rPr lang="zh-TW" altLang="en-US" dirty="0" smtClean="0"/>
              <a:t>請讀另一處經文，徒二二</a:t>
            </a:r>
            <a:r>
              <a:rPr lang="en-US" altLang="zh-TW" dirty="0" smtClean="0"/>
              <a:t>16</a:t>
            </a:r>
            <a:r>
              <a:rPr lang="zh-TW" altLang="en-US" dirty="0" smtClean="0"/>
              <a:t>，「現在你為甚麼耽延？起來，呼求著祂的名受浸」。親愛的朋友、同學，現在就是蒙恩的時候，不需再耽延了！我們再唱一次詩歌，請你們不要遲疑，只要簡單相信並受浸，恩典就給你白白得着。願意受浸的朋友仍請跟隨身旁弟兄姊妹的帶領，前去受浸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6843E-D363-4DEF-96D6-4B91105BE45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65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8CEBDE7C-BB30-4B31-B171-5165F01A795E}" type="datetimeFigureOut">
              <a:rPr lang="zh-TW" altLang="en-US" smtClean="0"/>
              <a:t>2014/8/16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372210F1-4AFE-4282-AD07-8BC0065C29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8CEBDE7C-BB30-4B31-B171-5165F01A795E}" type="datetimeFigureOut">
              <a:rPr lang="zh-TW" altLang="en-US" smtClean="0"/>
              <a:t>2014/8/16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372210F1-4AFE-4282-AD07-8BC0065C29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CEBDE7C-BB30-4B31-B171-5165F01A795E}" type="datetimeFigureOut">
              <a:rPr lang="zh-TW" altLang="en-US" smtClean="0"/>
              <a:t>2014/8/16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72210F1-4AFE-4282-AD07-8BC0065C29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8CEBDE7C-BB30-4B31-B171-5165F01A795E}" type="datetimeFigureOut">
              <a:rPr lang="zh-TW" altLang="en-US" smtClean="0"/>
              <a:t>2014/8/16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372210F1-4AFE-4282-AD07-8BC0065C29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CEBDE7C-BB30-4B31-B171-5165F01A795E}" type="datetimeFigureOut">
              <a:rPr lang="zh-TW" altLang="en-US" smtClean="0"/>
              <a:t>2014/8/16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372210F1-4AFE-4282-AD07-8BC0065C29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8CEBDE7C-BB30-4B31-B171-5165F01A795E}" type="datetimeFigureOut">
              <a:rPr lang="zh-TW" altLang="en-US" smtClean="0"/>
              <a:t>2014/8/16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372210F1-4AFE-4282-AD07-8BC0065C29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CEBDE7C-BB30-4B31-B171-5165F01A795E}" type="datetimeFigureOut">
              <a:rPr lang="zh-TW" altLang="en-US" smtClean="0"/>
              <a:t>2014/8/16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72210F1-4AFE-4282-AD07-8BC0065C29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8CEBDE7C-BB30-4B31-B171-5165F01A795E}" type="datetimeFigureOut">
              <a:rPr lang="zh-TW" altLang="en-US" smtClean="0"/>
              <a:t>2014/8/16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372210F1-4AFE-4282-AD07-8BC0065C29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CEBDE7C-BB30-4B31-B171-5165F01A795E}" type="datetimeFigureOut">
              <a:rPr lang="zh-TW" altLang="en-US" smtClean="0"/>
              <a:t>2014/8/16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372210F1-4AFE-4282-AD07-8BC0065C29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CEBDE7C-BB30-4B31-B171-5165F01A795E}" type="datetimeFigureOut">
              <a:rPr lang="zh-TW" altLang="en-US" smtClean="0"/>
              <a:t>2014/8/16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72210F1-4AFE-4282-AD07-8BC0065C29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CEBDE7C-BB30-4B31-B171-5165F01A795E}" type="datetimeFigureOut">
              <a:rPr lang="zh-TW" altLang="en-US" smtClean="0"/>
              <a:t>2014/8/16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372210F1-4AFE-4282-AD07-8BC0065C29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8CEBDE7C-BB30-4B31-B171-5165F01A795E}" type="datetimeFigureOut">
              <a:rPr lang="zh-TW" altLang="en-US" smtClean="0"/>
              <a:t>2014/8/16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210F1-4AFE-4282-AD07-8BC0065C29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0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33"/>
            <a:ext cx="9135512" cy="687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-9097" y="1556792"/>
            <a:ext cx="44279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一、恩典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贖我罪愆，</a:t>
            </a:r>
            <a:b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altLang="zh-TW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altLang="zh-TW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</a:t>
            </a:r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使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我得著赦免；</a:t>
            </a:r>
            <a:b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恩典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使</a:t>
            </a:r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我</a:t>
            </a:r>
            <a:endParaRPr lang="en-US" altLang="zh-TW" sz="32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just"/>
            <a:r>
              <a:rPr lang="en-US" altLang="zh-TW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altLang="zh-TW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</a:t>
            </a:r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得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見神面</a:t>
            </a:r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，</a:t>
            </a:r>
            <a:endParaRPr lang="en-US" altLang="zh-TW" sz="32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just"/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得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享天上平安</a:t>
            </a:r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。</a:t>
            </a:r>
            <a:endParaRPr lang="en-US" altLang="zh-TW" sz="32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just"/>
            <a:endParaRPr lang="en-US" altLang="zh-TW" sz="32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just"/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得救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本乎恩！</a:t>
            </a:r>
          </a:p>
          <a:p>
            <a:pPr algn="just"/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這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是真福音；</a:t>
            </a:r>
          </a:p>
          <a:p>
            <a:pPr algn="just"/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耶穌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死為救罪人，</a:t>
            </a:r>
          </a:p>
          <a:p>
            <a:pPr algn="just"/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為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救我這罪人。</a:t>
            </a:r>
          </a:p>
        </p:txBody>
      </p:sp>
      <p:sp>
        <p:nvSpPr>
          <p:cNvPr id="7" name="矩形 6"/>
          <p:cNvSpPr/>
          <p:nvPr/>
        </p:nvSpPr>
        <p:spPr>
          <a:xfrm>
            <a:off x="4717505" y="1556792"/>
            <a:ext cx="4315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二、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恩典賜我生命，</a:t>
            </a:r>
          </a:p>
          <a:p>
            <a:pPr algn="just"/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使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我有神性情；</a:t>
            </a:r>
          </a:p>
          <a:p>
            <a:pPr algn="just"/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恩典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使</a:t>
            </a:r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我</a:t>
            </a:r>
            <a:endParaRPr lang="en-US" altLang="zh-TW" sz="32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just"/>
            <a:r>
              <a:rPr lang="en-US" altLang="zh-TW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altLang="zh-TW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</a:t>
            </a:r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永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屬主名，</a:t>
            </a:r>
          </a:p>
          <a:p>
            <a:pPr algn="just"/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脫離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陰府幽冥。</a:t>
            </a:r>
            <a:endParaRPr lang="en-US" altLang="zh-TW" sz="32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just"/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</a:t>
            </a:r>
            <a:endParaRPr lang="en-US" altLang="zh-TW" sz="32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just"/>
            <a:r>
              <a:rPr lang="en-US" altLang="zh-TW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altLang="zh-TW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</a:t>
            </a:r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得救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本乎恩！</a:t>
            </a:r>
          </a:p>
          <a:p>
            <a:pPr algn="just"/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這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是真福音；</a:t>
            </a:r>
          </a:p>
          <a:p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耶穌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死為救罪人，</a:t>
            </a:r>
          </a:p>
          <a:p>
            <a:pPr algn="just"/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為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救我這罪人。</a:t>
            </a:r>
          </a:p>
        </p:txBody>
      </p:sp>
      <p:sp>
        <p:nvSpPr>
          <p:cNvPr id="6" name="矩形 5"/>
          <p:cNvSpPr/>
          <p:nvPr/>
        </p:nvSpPr>
        <p:spPr>
          <a:xfrm>
            <a:off x="3176251" y="332656"/>
            <a:ext cx="27494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</a:rPr>
              <a:t>得救本乎</a:t>
            </a:r>
            <a:r>
              <a:rPr lang="zh-TW" altLang="en-US" sz="4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</a:rPr>
              <a:t>恩</a:t>
            </a:r>
            <a:endParaRPr lang="en-US" altLang="zh-TW" sz="40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</a:endParaRPr>
          </a:p>
          <a:p>
            <a:pPr algn="ctr"/>
            <a:r>
              <a:rPr lang="zh-TW" altLang="en-US" b="1" dirty="0" smtClean="0">
                <a:effectLst>
                  <a:glow rad="101600">
                    <a:prstClr val="black">
                      <a:alpha val="60000"/>
                    </a:prstClr>
                  </a:glow>
                </a:effectLst>
              </a:rPr>
              <a:t>詩歌</a:t>
            </a:r>
            <a:r>
              <a:rPr lang="en-US" altLang="zh-TW" b="1" dirty="0" smtClean="0">
                <a:effectLst>
                  <a:glow rad="101600">
                    <a:prstClr val="black">
                      <a:alpha val="60000"/>
                    </a:prstClr>
                  </a:glow>
                </a:effectLst>
              </a:rPr>
              <a:t>691</a:t>
            </a:r>
            <a:r>
              <a:rPr lang="zh-TW" altLang="en-US" b="1" dirty="0" smtClean="0">
                <a:effectLst>
                  <a:glow rad="101600">
                    <a:prstClr val="black">
                      <a:alpha val="60000"/>
                    </a:prstClr>
                  </a:glow>
                </a:effectLst>
              </a:rPr>
              <a:t>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6250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 rot="20729780">
            <a:off x="389353" y="925193"/>
            <a:ext cx="65877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他全家都信了主</a:t>
            </a:r>
            <a:r>
              <a:rPr lang="zh-TW" altLang="en-US" sz="4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，還有許多</a:t>
            </a:r>
            <a:r>
              <a:rPr lang="en-US" altLang="zh-TW" sz="4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…</a:t>
            </a:r>
            <a:r>
              <a:rPr lang="zh-TW" altLang="en-US" sz="4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人</a:t>
            </a:r>
            <a:r>
              <a:rPr lang="zh-TW" alt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聽了</a:t>
            </a:r>
            <a:r>
              <a:rPr lang="zh-TW" altLang="en-US" sz="4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，就</a:t>
            </a:r>
            <a:r>
              <a:rPr lang="zh-TW" altLang="en-US" sz="4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信而受</a:t>
            </a:r>
            <a:r>
              <a:rPr lang="zh-TW" altLang="en-US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浸</a:t>
            </a:r>
            <a:r>
              <a:rPr lang="zh-TW" altLang="en-US" sz="4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</a:t>
            </a:r>
            <a:r>
              <a:rPr lang="en-US" altLang="zh-TW" sz="4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              </a:t>
            </a:r>
            <a:r>
              <a:rPr lang="zh-TW" altLang="en-US" sz="2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</a:t>
            </a:r>
            <a:endParaRPr lang="en-US" altLang="zh-TW" sz="2400" b="1" dirty="0" smtClean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just"/>
            <a:r>
              <a:rPr lang="en-US" altLang="zh-TW" sz="24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altLang="zh-TW" sz="2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                                                           </a:t>
            </a:r>
            <a:r>
              <a:rPr lang="zh-TW" altLang="en-US" sz="2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徒十八</a:t>
            </a:r>
            <a:r>
              <a:rPr lang="en-US" altLang="zh-TW" sz="2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8</a:t>
            </a:r>
            <a:endParaRPr lang="zh-TW" altLang="en-US" sz="4000" b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 rot="20729780">
            <a:off x="448453" y="3006828"/>
            <a:ext cx="707950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現在你為甚麼耽延？起來</a:t>
            </a:r>
            <a:r>
              <a:rPr lang="zh-TW" altLang="en-US" sz="4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，</a:t>
            </a:r>
            <a:endParaRPr lang="en-US" altLang="zh-TW" sz="4000" b="1" dirty="0" smtClean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zh-TW" altLang="en-US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呼</a:t>
            </a:r>
            <a:r>
              <a:rPr lang="zh-TW" altLang="en-US" sz="4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求著祂的名受</a:t>
            </a:r>
            <a:r>
              <a:rPr lang="zh-TW" altLang="en-US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浸</a:t>
            </a:r>
            <a:r>
              <a:rPr lang="zh-TW" altLang="en-US" sz="4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zh-TW" altLang="en-US" sz="2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徒二二</a:t>
            </a:r>
            <a:r>
              <a:rPr lang="en-US" altLang="zh-TW" sz="2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16</a:t>
            </a:r>
            <a:endParaRPr lang="zh-TW" altLang="en-US" sz="4000" b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8616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33"/>
            <a:ext cx="9135512" cy="687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-9097" y="1556792"/>
            <a:ext cx="44279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一、恩典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贖我罪愆，</a:t>
            </a:r>
            <a:b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altLang="zh-TW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altLang="zh-TW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</a:t>
            </a:r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使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我得著赦免；</a:t>
            </a:r>
            <a:b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恩典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使</a:t>
            </a:r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我</a:t>
            </a:r>
            <a:endParaRPr lang="en-US" altLang="zh-TW" sz="32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just"/>
            <a:r>
              <a:rPr lang="en-US" altLang="zh-TW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altLang="zh-TW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</a:t>
            </a:r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得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見神面</a:t>
            </a:r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，</a:t>
            </a:r>
            <a:endParaRPr lang="en-US" altLang="zh-TW" sz="32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just"/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得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享天上平安</a:t>
            </a:r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。</a:t>
            </a:r>
            <a:endParaRPr lang="en-US" altLang="zh-TW" sz="32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just"/>
            <a:endParaRPr lang="en-US" altLang="zh-TW" sz="32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just"/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得救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本乎恩！</a:t>
            </a:r>
          </a:p>
          <a:p>
            <a:pPr algn="just"/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這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是真福音；</a:t>
            </a:r>
          </a:p>
          <a:p>
            <a:pPr algn="just"/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耶穌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死為救罪人，</a:t>
            </a:r>
          </a:p>
          <a:p>
            <a:pPr algn="just"/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為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救我這罪人。</a:t>
            </a:r>
          </a:p>
        </p:txBody>
      </p:sp>
      <p:sp>
        <p:nvSpPr>
          <p:cNvPr id="7" name="矩形 6"/>
          <p:cNvSpPr/>
          <p:nvPr/>
        </p:nvSpPr>
        <p:spPr>
          <a:xfrm>
            <a:off x="4717505" y="1556792"/>
            <a:ext cx="4315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二、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恩典賜我生命，</a:t>
            </a:r>
          </a:p>
          <a:p>
            <a:pPr algn="just"/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使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我有神性情；</a:t>
            </a:r>
          </a:p>
          <a:p>
            <a:pPr algn="just"/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恩典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使</a:t>
            </a:r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我</a:t>
            </a:r>
            <a:endParaRPr lang="en-US" altLang="zh-TW" sz="32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just"/>
            <a:r>
              <a:rPr lang="en-US" altLang="zh-TW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altLang="zh-TW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</a:t>
            </a:r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永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屬主名，</a:t>
            </a:r>
          </a:p>
          <a:p>
            <a:pPr algn="just"/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脫離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陰府幽冥。</a:t>
            </a:r>
            <a:endParaRPr lang="en-US" altLang="zh-TW" sz="32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just"/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</a:t>
            </a:r>
            <a:endParaRPr lang="en-US" altLang="zh-TW" sz="32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just"/>
            <a:r>
              <a:rPr lang="en-US" altLang="zh-TW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altLang="zh-TW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</a:t>
            </a:r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得救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本乎恩！</a:t>
            </a:r>
          </a:p>
          <a:p>
            <a:pPr algn="just"/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這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是真福音；</a:t>
            </a:r>
          </a:p>
          <a:p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耶穌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死為救罪人，</a:t>
            </a:r>
          </a:p>
          <a:p>
            <a:pPr algn="just"/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為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救我這罪人。</a:t>
            </a:r>
          </a:p>
        </p:txBody>
      </p:sp>
      <p:sp>
        <p:nvSpPr>
          <p:cNvPr id="6" name="矩形 5"/>
          <p:cNvSpPr/>
          <p:nvPr/>
        </p:nvSpPr>
        <p:spPr>
          <a:xfrm>
            <a:off x="3176251" y="332656"/>
            <a:ext cx="27494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</a:rPr>
              <a:t>得救本乎</a:t>
            </a:r>
            <a:r>
              <a:rPr lang="zh-TW" altLang="en-US" sz="4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</a:rPr>
              <a:t>恩</a:t>
            </a:r>
            <a:endParaRPr lang="en-US" altLang="zh-TW" sz="40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</a:endParaRPr>
          </a:p>
          <a:p>
            <a:pPr algn="ctr"/>
            <a:r>
              <a:rPr lang="zh-TW" alt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詩歌</a:t>
            </a:r>
            <a:r>
              <a:rPr lang="en-US" altLang="zh-TW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691</a:t>
            </a:r>
            <a:r>
              <a:rPr lang="zh-TW" alt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首</a:t>
            </a:r>
            <a:endParaRPr lang="zh-TW" alt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5195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/>
              <a:t>基督的恩典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8108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rot="-900000">
            <a:off x="2785399" y="3320616"/>
            <a:ext cx="1886628" cy="749100"/>
          </a:xfrm>
        </p:spPr>
        <p:txBody>
          <a:bodyPr>
            <a:normAutofit/>
          </a:bodyPr>
          <a:lstStyle/>
          <a:p>
            <a:pPr algn="just"/>
            <a:r>
              <a:rPr lang="zh-TW" alt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學業？</a:t>
            </a:r>
            <a:endParaRPr lang="zh-TW" altLang="en-US" sz="4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 rot="-900000">
            <a:off x="4276758" y="4031143"/>
            <a:ext cx="1886628" cy="74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TW" altLang="en-US" sz="4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事業？</a:t>
            </a:r>
            <a:endParaRPr lang="zh-TW" altLang="en-US" sz="40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7" name="副標題 2"/>
          <p:cNvSpPr txBox="1">
            <a:spLocks/>
          </p:cNvSpPr>
          <p:nvPr/>
        </p:nvSpPr>
        <p:spPr>
          <a:xfrm rot="-900000">
            <a:off x="4348766" y="5543548"/>
            <a:ext cx="1886628" cy="74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家庭？</a:t>
            </a:r>
            <a:endParaRPr lang="zh-TW" altLang="en-US" sz="4000" b="1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" name="副標題 2"/>
          <p:cNvSpPr txBox="1">
            <a:spLocks/>
          </p:cNvSpPr>
          <p:nvPr/>
        </p:nvSpPr>
        <p:spPr>
          <a:xfrm rot="-900000">
            <a:off x="316318" y="4004169"/>
            <a:ext cx="1886628" cy="74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TW" altLang="en-US" sz="4000" b="1" dirty="0" smtClean="0">
                <a:solidFill>
                  <a:srgbClr val="66FF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財富？</a:t>
            </a:r>
            <a:endParaRPr lang="zh-TW" altLang="en-US" sz="4000" b="1" dirty="0">
              <a:solidFill>
                <a:srgbClr val="66FF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9" name="副標題 2"/>
          <p:cNvSpPr txBox="1">
            <a:spLocks/>
          </p:cNvSpPr>
          <p:nvPr/>
        </p:nvSpPr>
        <p:spPr>
          <a:xfrm rot="-900000">
            <a:off x="2069665" y="4667911"/>
            <a:ext cx="1886628" cy="74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TW" altLang="en-US" sz="4000" b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健康？</a:t>
            </a:r>
            <a:endParaRPr lang="zh-TW" altLang="en-US" sz="4000" b="1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" name="副標題 2"/>
          <p:cNvSpPr txBox="1">
            <a:spLocks/>
          </p:cNvSpPr>
          <p:nvPr/>
        </p:nvSpPr>
        <p:spPr>
          <a:xfrm rot="-900000">
            <a:off x="964390" y="5844545"/>
            <a:ext cx="1886628" cy="74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TW" altLang="en-US" sz="4000" b="1" dirty="0" smtClean="0">
                <a:solidFill>
                  <a:schemeClr val="tx2">
                    <a:lumMod val="25000"/>
                    <a:lumOff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娛樂？</a:t>
            </a:r>
            <a:endParaRPr lang="zh-TW" altLang="en-US" sz="4000" b="1" dirty="0">
              <a:solidFill>
                <a:schemeClr val="tx2">
                  <a:lumMod val="25000"/>
                  <a:lumOff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9" name="Picture 5" descr="http://a1.att.hudong.com/52/96/0530000020954112554896098673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0" b="94200" l="10000" r="90000">
                        <a14:foregroundMark x1="38400" y1="73600" x2="38400" y2="73600"/>
                        <a14:foregroundMark x1="33600" y1="84000" x2="33600" y2="84000"/>
                        <a14:foregroundMark x1="36600" y1="84600" x2="36600" y2="84600"/>
                        <a14:foregroundMark x1="41600" y1="84000" x2="41600" y2="84000"/>
                        <a14:foregroundMark x1="28600" y1="84800" x2="28600" y2="84800"/>
                        <a14:foregroundMark x1="68000" y1="29800" x2="68000" y2="29800"/>
                        <a14:backgroundMark x1="63600" y1="79400" x2="63600" y2="79400"/>
                        <a14:backgroundMark x1="64000" y1="83400" x2="64000" y2="83400"/>
                        <a14:backgroundMark x1="61200" y1="85000" x2="61200" y2="85000"/>
                        <a14:backgroundMark x1="65000" y1="89000" x2="65000" y2="8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55790"/>
            <a:ext cx="4283968" cy="551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767" b="97774" l="4000" r="48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00" r="51926"/>
          <a:stretch/>
        </p:blipFill>
        <p:spPr bwMode="auto">
          <a:xfrm>
            <a:off x="5284622" y="1130462"/>
            <a:ext cx="3434788" cy="528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副標題 2"/>
          <p:cNvSpPr txBox="1">
            <a:spLocks/>
          </p:cNvSpPr>
          <p:nvPr/>
        </p:nvSpPr>
        <p:spPr>
          <a:xfrm>
            <a:off x="274292" y="4061975"/>
            <a:ext cx="1886628" cy="74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TW" alt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學業</a:t>
            </a:r>
            <a:endParaRPr lang="zh-TW" altLang="en-US" sz="4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5" name="副標題 2"/>
          <p:cNvSpPr txBox="1">
            <a:spLocks/>
          </p:cNvSpPr>
          <p:nvPr/>
        </p:nvSpPr>
        <p:spPr>
          <a:xfrm>
            <a:off x="316318" y="4864059"/>
            <a:ext cx="1886628" cy="74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TW" alt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事業</a:t>
            </a:r>
            <a:endParaRPr lang="zh-TW" altLang="en-US" sz="4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6" name="副標題 2"/>
          <p:cNvSpPr txBox="1">
            <a:spLocks/>
          </p:cNvSpPr>
          <p:nvPr/>
        </p:nvSpPr>
        <p:spPr>
          <a:xfrm>
            <a:off x="316318" y="5670942"/>
            <a:ext cx="1886628" cy="74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TW" alt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家庭</a:t>
            </a:r>
            <a:endParaRPr lang="zh-TW" altLang="en-US" sz="4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7" name="副標題 2"/>
          <p:cNvSpPr txBox="1">
            <a:spLocks/>
          </p:cNvSpPr>
          <p:nvPr/>
        </p:nvSpPr>
        <p:spPr>
          <a:xfrm>
            <a:off x="251519" y="1718613"/>
            <a:ext cx="1886628" cy="74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TW" alt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財富</a:t>
            </a:r>
            <a:endParaRPr lang="zh-TW" altLang="en-US" sz="4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8" name="副標題 2"/>
          <p:cNvSpPr txBox="1">
            <a:spLocks/>
          </p:cNvSpPr>
          <p:nvPr/>
        </p:nvSpPr>
        <p:spPr>
          <a:xfrm>
            <a:off x="261150" y="2458803"/>
            <a:ext cx="1886628" cy="74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TW" alt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健康</a:t>
            </a:r>
            <a:endParaRPr lang="zh-TW" altLang="en-US" sz="4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9" name="副標題 2"/>
          <p:cNvSpPr txBox="1">
            <a:spLocks/>
          </p:cNvSpPr>
          <p:nvPr/>
        </p:nvSpPr>
        <p:spPr>
          <a:xfrm>
            <a:off x="251519" y="3227838"/>
            <a:ext cx="1886628" cy="74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TW" alt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娛樂</a:t>
            </a:r>
            <a:endParaRPr lang="zh-TW" altLang="en-US" sz="4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2004866" y="2547741"/>
            <a:ext cx="3888432" cy="1977722"/>
          </a:xfrm>
          <a:prstGeom prst="rightArrow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不能滿足</a:t>
            </a:r>
            <a:endParaRPr lang="zh-TW" altLang="en-US" sz="54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乘號 4"/>
          <p:cNvSpPr/>
          <p:nvPr/>
        </p:nvSpPr>
        <p:spPr>
          <a:xfrm>
            <a:off x="549183" y="1717550"/>
            <a:ext cx="655281" cy="613979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乘號 21"/>
          <p:cNvSpPr/>
          <p:nvPr/>
        </p:nvSpPr>
        <p:spPr>
          <a:xfrm>
            <a:off x="562325" y="2467713"/>
            <a:ext cx="655281" cy="613979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乘號 22"/>
          <p:cNvSpPr/>
          <p:nvPr/>
        </p:nvSpPr>
        <p:spPr>
          <a:xfrm>
            <a:off x="549183" y="3229613"/>
            <a:ext cx="655281" cy="613979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乘號 23"/>
          <p:cNvSpPr/>
          <p:nvPr/>
        </p:nvSpPr>
        <p:spPr>
          <a:xfrm>
            <a:off x="562325" y="4098703"/>
            <a:ext cx="655281" cy="613979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乘號 24"/>
          <p:cNvSpPr/>
          <p:nvPr/>
        </p:nvSpPr>
        <p:spPr>
          <a:xfrm>
            <a:off x="580234" y="4864059"/>
            <a:ext cx="655281" cy="613979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乘號 25"/>
          <p:cNvSpPr/>
          <p:nvPr/>
        </p:nvSpPr>
        <p:spPr>
          <a:xfrm>
            <a:off x="575298" y="5670942"/>
            <a:ext cx="655281" cy="613979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6318" y="260648"/>
            <a:ext cx="4330639" cy="1080120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effectLst>
                  <a:glow rad="101600">
                    <a:schemeClr val="tx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恩典是什麼？</a:t>
            </a:r>
            <a:endParaRPr lang="zh-TW" altLang="en-US" b="1" dirty="0">
              <a:effectLst>
                <a:glow rad="101600">
                  <a:schemeClr val="tx2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5798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22865 0.0893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 build="p"/>
      <p:bldP spid="6" grpId="1" build="allAtOnce"/>
      <p:bldP spid="7" grpId="0" build="p"/>
      <p:bldP spid="7" grpId="1" build="allAtOnce"/>
      <p:bldP spid="8" grpId="0" build="p"/>
      <p:bldP spid="8" grpId="1" build="allAtOnce"/>
      <p:bldP spid="9" grpId="0" build="p"/>
      <p:bldP spid="9" grpId="1" build="allAtOnce"/>
      <p:bldP spid="10" grpId="0" build="p"/>
      <p:bldP spid="10" grpId="1" build="allAtOnce"/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  <p:bldP spid="4" grpId="0" animBg="1"/>
      <p:bldP spid="5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0786" y="110838"/>
            <a:ext cx="5664927" cy="753972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5400" b="1" dirty="0" smtClean="0">
                <a:effectLst>
                  <a:glow rad="101600">
                    <a:schemeClr val="tx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生命的層次</a:t>
            </a:r>
            <a:endParaRPr lang="zh-TW" altLang="en-US" sz="5400" b="1" dirty="0">
              <a:effectLst>
                <a:glow rad="101600">
                  <a:schemeClr val="tx2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251520" y="6188433"/>
            <a:ext cx="8784976" cy="648072"/>
          </a:xfrm>
          <a:prstGeom prst="rect">
            <a:avLst/>
          </a:prstGeom>
          <a:solidFill>
            <a:schemeClr val="accent2">
              <a:lumMod val="1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植物</a:t>
            </a:r>
            <a:endParaRPr lang="zh-TW" altLang="en-US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1520" y="5373216"/>
            <a:ext cx="8784976" cy="81521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動物</a:t>
            </a:r>
            <a:endParaRPr lang="zh-TW" alt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1520" y="4144562"/>
            <a:ext cx="8784976" cy="12806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dirty="0" smtClean="0"/>
              <a:t>     </a:t>
            </a:r>
            <a:r>
              <a:rPr lang="zh-TW" altLang="en-US" sz="4000" b="1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人</a:t>
            </a:r>
            <a:endParaRPr lang="zh-TW" altLang="en-US" sz="4000" b="1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1547664" y="4627627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2077065" y="4144562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2371080" y="4859884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2736009" y="4652275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3203848" y="4717399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3548941" y="4780027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3894034" y="4627627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4239127" y="4908584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4564073" y="4444383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4909166" y="4638629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5209789" y="4211934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5492381" y="4764033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5989874" y="4652275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6324552" y="4813759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6669645" y="4954443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6971220" y="4677131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7269570" y="4453765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7594516" y="4717398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7961980" y="4522500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8309298" y="4764032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8654391" y="4440210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27"/>
          <p:cNvSpPr/>
          <p:nvPr/>
        </p:nvSpPr>
        <p:spPr>
          <a:xfrm>
            <a:off x="251520" y="980728"/>
            <a:ext cx="8784976" cy="815217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40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神</a:t>
            </a:r>
            <a:endParaRPr lang="zh-TW" altLang="en-US" sz="4000" dirty="0"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92757" y="2177153"/>
            <a:ext cx="64558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FFFF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神說</a:t>
            </a:r>
            <a:r>
              <a:rPr lang="zh-TW" altLang="en-US" sz="4000" b="1" dirty="0" smtClean="0">
                <a:solidFill>
                  <a:srgbClr val="FFFF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，我們</a:t>
            </a:r>
            <a:r>
              <a:rPr lang="zh-TW" altLang="en-US" sz="4000" b="1" dirty="0">
                <a:solidFill>
                  <a:srgbClr val="FFFF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要按著我們</a:t>
            </a:r>
            <a:r>
              <a:rPr lang="zh-TW" altLang="en-US" sz="4000" b="1" dirty="0" smtClean="0">
                <a:solidFill>
                  <a:srgbClr val="FFFF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的形</a:t>
            </a:r>
            <a:r>
              <a:rPr lang="zh-TW" altLang="en-US" sz="4000" b="1" dirty="0">
                <a:solidFill>
                  <a:srgbClr val="FFFF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像，照著我們</a:t>
            </a:r>
            <a:r>
              <a:rPr lang="zh-TW" altLang="en-US" sz="4000" b="1" dirty="0" smtClean="0">
                <a:solidFill>
                  <a:srgbClr val="FFFF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的樣式造人</a:t>
            </a:r>
            <a:r>
              <a:rPr lang="en-US" altLang="zh-TW" sz="4000" b="1" dirty="0" smtClean="0">
                <a:solidFill>
                  <a:srgbClr val="FFFF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pPr algn="ctr"/>
            <a:r>
              <a:rPr lang="zh-TW" altLang="en-US" sz="2400" b="1" dirty="0" smtClean="0">
                <a:solidFill>
                  <a:srgbClr val="FFFF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創一</a:t>
            </a:r>
            <a:r>
              <a:rPr lang="en-US" altLang="zh-TW" sz="2400" b="1" dirty="0" smtClean="0">
                <a:solidFill>
                  <a:srgbClr val="FFFF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26</a:t>
            </a:r>
            <a:endParaRPr lang="zh-TW" altLang="en-US" sz="2400" b="1" dirty="0">
              <a:solidFill>
                <a:srgbClr val="FFFF00"/>
              </a:solidFill>
              <a:effectLst>
                <a:glow rad="101600">
                  <a:schemeClr val="tx2">
                    <a:alpha val="6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上-下雙向箭號 28"/>
          <p:cNvSpPr/>
          <p:nvPr/>
        </p:nvSpPr>
        <p:spPr>
          <a:xfrm>
            <a:off x="530215" y="1680896"/>
            <a:ext cx="720080" cy="2685286"/>
          </a:xfrm>
          <a:prstGeom prst="upDownArrow">
            <a:avLst/>
          </a:prstGeom>
          <a:solidFill>
            <a:schemeClr val="tx2">
              <a:lumMod val="90000"/>
              <a:lumOff val="10000"/>
              <a:alpha val="6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4824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8" grpId="0" animBg="1"/>
      <p:bldP spid="7" grpId="0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02" b="62996" l="9926" r="89926">
                        <a14:foregroundMark x1="46074" y1="14341" x2="46074" y2="14341"/>
                        <a14:foregroundMark x1="50519" y1="12036" x2="50519" y2="12036"/>
                        <a14:foregroundMark x1="48148" y1="11780" x2="48148" y2="11780"/>
                        <a14:foregroundMark x1="49185" y1="11396" x2="49185" y2="11396"/>
                        <a14:foregroundMark x1="37037" y1="40845" x2="37037" y2="40845"/>
                        <a14:foregroundMark x1="52000" y1="11524" x2="52000" y2="11524"/>
                        <a14:foregroundMark x1="46815" y1="11268" x2="46815" y2="11268"/>
                        <a14:foregroundMark x1="50074" y1="10883" x2="50074" y2="10883"/>
                        <a14:foregroundMark x1="51111" y1="10755" x2="51111" y2="10755"/>
                        <a14:foregroundMark x1="40741" y1="39052" x2="40741" y2="39052"/>
                        <a14:foregroundMark x1="48148" y1="11012" x2="48148" y2="11012"/>
                        <a14:foregroundMark x1="48741" y1="11012" x2="48741" y2="11012"/>
                        <a14:backgroundMark x1="49630" y1="48656" x2="49630" y2="48656"/>
                        <a14:backgroundMark x1="49481" y1="46607" x2="49481" y2="46607"/>
                        <a14:backgroundMark x1="49185" y1="51216" x2="49185" y2="51216"/>
                        <a14:backgroundMark x1="50074" y1="53009" x2="50074" y2="53009"/>
                        <a14:backgroundMark x1="49778" y1="56210" x2="49778" y2="56210"/>
                        <a14:backgroundMark x1="49481" y1="61204" x2="49481" y2="61204"/>
                        <a14:backgroundMark x1="49481" y1="57106" x2="49481" y2="57106"/>
                      </a14:backgroundRemoval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10" t="10268" r="34471" b="36569"/>
          <a:stretch/>
        </p:blipFill>
        <p:spPr bwMode="auto">
          <a:xfrm>
            <a:off x="1608191" y="992916"/>
            <a:ext cx="4547985" cy="506080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甜甜圈 3"/>
          <p:cNvSpPr/>
          <p:nvPr/>
        </p:nvSpPr>
        <p:spPr>
          <a:xfrm>
            <a:off x="2287741" y="1723120"/>
            <a:ext cx="3502349" cy="3356992"/>
          </a:xfrm>
          <a:prstGeom prst="donu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423645" y="813900"/>
            <a:ext cx="5328592" cy="5112568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07504" y="33327"/>
            <a:ext cx="1015663" cy="42484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5400" b="1" dirty="0" smtClean="0"/>
              <a:t>人有三部分</a:t>
            </a:r>
            <a:endParaRPr lang="zh-TW" altLang="en-US" sz="54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1608191" y="2985464"/>
            <a:ext cx="668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體</a:t>
            </a:r>
            <a:endParaRPr lang="zh-TW" altLang="en-US" sz="44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405067" y="3016895"/>
            <a:ext cx="668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66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魂</a:t>
            </a:r>
            <a:endParaRPr lang="zh-TW" altLang="en-US" sz="4400" b="1" dirty="0">
              <a:solidFill>
                <a:srgbClr val="66FF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704880" y="3016894"/>
            <a:ext cx="668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</a:rPr>
              <a:t>靈</a:t>
            </a:r>
            <a:endParaRPr lang="zh-TW" altLang="en-US" sz="4400" b="1" dirty="0">
              <a:solidFill>
                <a:schemeClr val="tx2">
                  <a:lumMod val="90000"/>
                  <a:lumOff val="10000"/>
                </a:schemeClr>
              </a:solidFill>
              <a:effectLst>
                <a:glow rad="63500">
                  <a:srgbClr val="FFFF00">
                    <a:alpha val="40000"/>
                  </a:srgbClr>
                </a:glow>
              </a:effectLst>
            </a:endParaRPr>
          </a:p>
        </p:txBody>
      </p:sp>
      <p:sp>
        <p:nvSpPr>
          <p:cNvPr id="9" name="五邊形 8"/>
          <p:cNvSpPr/>
          <p:nvPr/>
        </p:nvSpPr>
        <p:spPr>
          <a:xfrm rot="21014968" flipH="1">
            <a:off x="4984582" y="701411"/>
            <a:ext cx="3670509" cy="864096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4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物質事物</a:t>
            </a:r>
            <a:endParaRPr lang="zh-TW" altLang="en-US" sz="40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3" name="五邊形 12"/>
          <p:cNvSpPr/>
          <p:nvPr/>
        </p:nvSpPr>
        <p:spPr>
          <a:xfrm rot="1480008" flipH="1">
            <a:off x="4608953" y="4918229"/>
            <a:ext cx="3670509" cy="864096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66FF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精神層次</a:t>
            </a:r>
            <a:endParaRPr lang="zh-TW" altLang="en-US" sz="4000" b="1" dirty="0">
              <a:solidFill>
                <a:srgbClr val="66FF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4" name="五邊形 13"/>
          <p:cNvSpPr/>
          <p:nvPr/>
        </p:nvSpPr>
        <p:spPr>
          <a:xfrm flipH="1">
            <a:off x="4499992" y="2867298"/>
            <a:ext cx="3888431" cy="1068632"/>
          </a:xfrm>
          <a:prstGeom prst="homePlate">
            <a:avLst/>
          </a:prstGeom>
          <a:noFill/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    </a:t>
            </a:r>
            <a:r>
              <a:rPr lang="zh-TW" altLang="en-US" sz="6600" b="1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75000"/>
                      <a:lumOff val="25000"/>
                      <a:alpha val="60000"/>
                    </a:schemeClr>
                  </a:glow>
                </a:effectLst>
              </a:rPr>
              <a:t>神</a:t>
            </a:r>
            <a:endParaRPr lang="zh-TW" altLang="en-US" sz="6600" b="1" dirty="0">
              <a:solidFill>
                <a:srgbClr val="FFFF00"/>
              </a:solidFill>
              <a:effectLst>
                <a:glow rad="101600">
                  <a:schemeClr val="tx2">
                    <a:lumMod val="75000"/>
                    <a:lumOff val="25000"/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7024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10" grpId="0"/>
      <p:bldP spid="11" grpId="0"/>
      <p:bldP spid="11" grpId="1"/>
      <p:bldP spid="9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rot="-900000">
            <a:off x="2121210" y="6225617"/>
            <a:ext cx="4655297" cy="112849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71585" y="5342949"/>
            <a:ext cx="8784976" cy="12806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dirty="0" smtClean="0"/>
              <a:t>     </a:t>
            </a:r>
            <a:r>
              <a:rPr lang="zh-TW" altLang="en-US" sz="5400" b="1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人</a:t>
            </a:r>
            <a:endParaRPr lang="zh-TW" altLang="en-US" sz="5400" b="1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1467729" y="5826014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1997130" y="5342949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2291145" y="6058271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2656074" y="5850662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3123913" y="5915786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3469006" y="5978414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3814099" y="5826014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4159192" y="6106971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4484138" y="5642770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4829231" y="5837016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5129854" y="5410321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5412446" y="5962420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5909939" y="5850662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6244617" y="6012146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6589710" y="6152830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6891285" y="5875518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7189635" y="5652152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7514581" y="5915785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7882045" y="5720887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8229363" y="5962419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38770" l="16071" r="30804">
                        <a14:foregroundMark x1="22991" y1="7617" x2="22991" y2="7617"/>
                      </a14:backgroundRemoval>
                    </a14:imgEffect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953" r="68263" b="61825"/>
          <a:stretch/>
        </p:blipFill>
        <p:spPr bwMode="auto">
          <a:xfrm>
            <a:off x="8574456" y="5638597"/>
            <a:ext cx="345093" cy="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27"/>
          <p:cNvSpPr/>
          <p:nvPr/>
        </p:nvSpPr>
        <p:spPr>
          <a:xfrm>
            <a:off x="211513" y="188074"/>
            <a:ext cx="8784976" cy="815217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40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神</a:t>
            </a:r>
            <a:endParaRPr lang="zh-TW" altLang="en-US" sz="5400" dirty="0"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1" name="雙波浪線 30"/>
          <p:cNvSpPr/>
          <p:nvPr/>
        </p:nvSpPr>
        <p:spPr>
          <a:xfrm>
            <a:off x="38473" y="1121861"/>
            <a:ext cx="9144000" cy="4221088"/>
          </a:xfrm>
          <a:prstGeom prst="doubleWave">
            <a:avLst/>
          </a:prstGeom>
          <a:solidFill>
            <a:srgbClr val="700000">
              <a:alpha val="75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9600" b="1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罪</a:t>
            </a:r>
            <a:endParaRPr lang="zh-TW" altLang="en-US" sz="9600" b="1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049" name="矩形 2048"/>
          <p:cNvSpPr/>
          <p:nvPr/>
        </p:nvSpPr>
        <p:spPr>
          <a:xfrm>
            <a:off x="413117" y="976442"/>
            <a:ext cx="1007272" cy="4580980"/>
          </a:xfrm>
          <a:prstGeom prst="rect">
            <a:avLst/>
          </a:prstGeom>
          <a:solidFill>
            <a:srgbClr val="FFFF00">
              <a:alpha val="90000"/>
            </a:srgbClr>
          </a:solidFill>
          <a:ln>
            <a:noFill/>
            <a:prstDash val="dash"/>
          </a:ln>
          <a:effectLst>
            <a:glow rad="228600">
              <a:srgbClr val="FFFF00">
                <a:alpha val="8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48" name="圖片 204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6364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89" y="752810"/>
            <a:ext cx="1160129" cy="20882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cxnSp>
        <p:nvCxnSpPr>
          <p:cNvPr id="2052" name="肘形接點 2051"/>
          <p:cNvCxnSpPr/>
          <p:nvPr/>
        </p:nvCxnSpPr>
        <p:spPr>
          <a:xfrm flipV="1">
            <a:off x="1686583" y="4725144"/>
            <a:ext cx="1314584" cy="571699"/>
          </a:xfrm>
          <a:prstGeom prst="bentConnector3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肘形接點 40"/>
          <p:cNvCxnSpPr/>
          <p:nvPr/>
        </p:nvCxnSpPr>
        <p:spPr>
          <a:xfrm rot="5400000" flipH="1" flipV="1">
            <a:off x="2841320" y="3752366"/>
            <a:ext cx="1152129" cy="793430"/>
          </a:xfrm>
          <a:prstGeom prst="bentConnector3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肘形接點 48"/>
          <p:cNvCxnSpPr/>
          <p:nvPr/>
        </p:nvCxnSpPr>
        <p:spPr>
          <a:xfrm flipV="1">
            <a:off x="3803748" y="2924944"/>
            <a:ext cx="1482176" cy="697146"/>
          </a:xfrm>
          <a:prstGeom prst="bentConnector3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肘形接點 52"/>
          <p:cNvCxnSpPr/>
          <p:nvPr/>
        </p:nvCxnSpPr>
        <p:spPr>
          <a:xfrm rot="5400000" flipH="1" flipV="1">
            <a:off x="5107384" y="1926562"/>
            <a:ext cx="1154091" cy="894822"/>
          </a:xfrm>
          <a:prstGeom prst="bentConnector3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肘形接點 60"/>
          <p:cNvCxnSpPr/>
          <p:nvPr/>
        </p:nvCxnSpPr>
        <p:spPr>
          <a:xfrm flipV="1">
            <a:off x="6135051" y="976442"/>
            <a:ext cx="1379530" cy="830175"/>
          </a:xfrm>
          <a:prstGeom prst="bentConnector3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字方塊 50"/>
          <p:cNvSpPr txBox="1"/>
          <p:nvPr/>
        </p:nvSpPr>
        <p:spPr>
          <a:xfrm>
            <a:off x="1704060" y="4434931"/>
            <a:ext cx="615553" cy="8619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FF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</a:rPr>
              <a:t>重生</a:t>
            </a:r>
            <a:endParaRPr lang="zh-TW" altLang="en-US" sz="2800" b="1" dirty="0">
              <a:solidFill>
                <a:srgbClr val="FFFF00"/>
              </a:solidFill>
              <a:effectLst>
                <a:glow rad="101600">
                  <a:schemeClr val="tx2">
                    <a:alpha val="60000"/>
                  </a:schemeClr>
                </a:glow>
              </a:effectLst>
            </a:endParaRPr>
          </a:p>
        </p:txBody>
      </p:sp>
      <p:sp>
        <p:nvSpPr>
          <p:cNvPr id="87" name="文字方塊 86"/>
          <p:cNvSpPr txBox="1"/>
          <p:nvPr/>
        </p:nvSpPr>
        <p:spPr>
          <a:xfrm>
            <a:off x="2348297" y="3782314"/>
            <a:ext cx="615553" cy="8619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FF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</a:rPr>
              <a:t>牧養</a:t>
            </a:r>
            <a:endParaRPr lang="zh-TW" altLang="en-US" sz="2800" b="1" dirty="0">
              <a:solidFill>
                <a:srgbClr val="FFFF00"/>
              </a:solidFill>
              <a:effectLst>
                <a:glow rad="101600">
                  <a:schemeClr val="tx2">
                    <a:alpha val="60000"/>
                  </a:schemeClr>
                </a:glow>
              </a:effectLst>
            </a:endParaRPr>
          </a:p>
        </p:txBody>
      </p:sp>
      <p:sp>
        <p:nvSpPr>
          <p:cNvPr id="88" name="文字方塊 87"/>
          <p:cNvSpPr txBox="1"/>
          <p:nvPr/>
        </p:nvSpPr>
        <p:spPr>
          <a:xfrm>
            <a:off x="3109607" y="3142060"/>
            <a:ext cx="615553" cy="8619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FF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</a:rPr>
              <a:t>聖化</a:t>
            </a:r>
            <a:endParaRPr lang="zh-TW" altLang="en-US" sz="2800" b="1" dirty="0">
              <a:solidFill>
                <a:srgbClr val="FFFF00"/>
              </a:solidFill>
              <a:effectLst>
                <a:glow rad="101600">
                  <a:schemeClr val="tx2">
                    <a:alpha val="60000"/>
                  </a:schemeClr>
                </a:glow>
              </a:effectLst>
            </a:endParaRPr>
          </a:p>
        </p:txBody>
      </p:sp>
      <p:sp>
        <p:nvSpPr>
          <p:cNvPr id="89" name="文字方塊 88"/>
          <p:cNvSpPr txBox="1"/>
          <p:nvPr/>
        </p:nvSpPr>
        <p:spPr>
          <a:xfrm>
            <a:off x="3861371" y="2641840"/>
            <a:ext cx="615553" cy="8619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FF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</a:rPr>
              <a:t>更新</a:t>
            </a:r>
            <a:endParaRPr lang="zh-TW" altLang="en-US" sz="2800" b="1" dirty="0">
              <a:solidFill>
                <a:srgbClr val="FFFF00"/>
              </a:solidFill>
              <a:effectLst>
                <a:glow rad="101600">
                  <a:schemeClr val="tx2">
                    <a:alpha val="60000"/>
                  </a:schemeClr>
                </a:glow>
              </a:effectLst>
            </a:endParaRPr>
          </a:p>
        </p:txBody>
      </p:sp>
      <p:sp>
        <p:nvSpPr>
          <p:cNvPr id="90" name="文字方塊 89"/>
          <p:cNvSpPr txBox="1"/>
          <p:nvPr/>
        </p:nvSpPr>
        <p:spPr>
          <a:xfrm>
            <a:off x="4538183" y="1943017"/>
            <a:ext cx="615553" cy="8619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FF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</a:rPr>
              <a:t>變化</a:t>
            </a:r>
            <a:endParaRPr lang="zh-TW" altLang="en-US" sz="2800" b="1" dirty="0">
              <a:solidFill>
                <a:srgbClr val="FFFF00"/>
              </a:solidFill>
              <a:effectLst>
                <a:glow rad="101600">
                  <a:schemeClr val="tx2">
                    <a:alpha val="60000"/>
                  </a:schemeClr>
                </a:glow>
              </a:effectLst>
            </a:endParaRPr>
          </a:p>
        </p:txBody>
      </p:sp>
      <p:sp>
        <p:nvSpPr>
          <p:cNvPr id="91" name="文字方塊 90"/>
          <p:cNvSpPr txBox="1"/>
          <p:nvPr/>
        </p:nvSpPr>
        <p:spPr>
          <a:xfrm>
            <a:off x="5412446" y="1391529"/>
            <a:ext cx="615553" cy="8619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FF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</a:rPr>
              <a:t>建造</a:t>
            </a:r>
            <a:endParaRPr lang="zh-TW" altLang="en-US" sz="2800" b="1" dirty="0">
              <a:solidFill>
                <a:srgbClr val="FFFF00"/>
              </a:solidFill>
              <a:effectLst>
                <a:glow rad="101600">
                  <a:schemeClr val="tx2">
                    <a:alpha val="60000"/>
                  </a:schemeClr>
                </a:glow>
              </a:effectLst>
            </a:endParaRPr>
          </a:p>
        </p:txBody>
      </p:sp>
      <p:sp>
        <p:nvSpPr>
          <p:cNvPr id="92" name="文字方塊 91"/>
          <p:cNvSpPr txBox="1"/>
          <p:nvPr/>
        </p:nvSpPr>
        <p:spPr>
          <a:xfrm>
            <a:off x="6131841" y="935014"/>
            <a:ext cx="615553" cy="8619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FF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</a:rPr>
              <a:t>模成</a:t>
            </a:r>
            <a:endParaRPr lang="zh-TW" altLang="en-US" sz="2800" b="1" dirty="0">
              <a:solidFill>
                <a:srgbClr val="FFFF00"/>
              </a:solidFill>
              <a:effectLst>
                <a:glow rad="101600">
                  <a:schemeClr val="tx2">
                    <a:alpha val="60000"/>
                  </a:schemeClr>
                </a:glow>
              </a:effectLst>
            </a:endParaRPr>
          </a:p>
        </p:txBody>
      </p:sp>
      <p:sp>
        <p:nvSpPr>
          <p:cNvPr id="93" name="文字方塊 92"/>
          <p:cNvSpPr txBox="1"/>
          <p:nvPr/>
        </p:nvSpPr>
        <p:spPr>
          <a:xfrm>
            <a:off x="6881858" y="114530"/>
            <a:ext cx="615553" cy="8619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2800" b="1" smtClean="0">
                <a:solidFill>
                  <a:srgbClr val="FFFF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</a:rPr>
              <a:t>榮化</a:t>
            </a:r>
            <a:endParaRPr lang="zh-TW" altLang="en-US" sz="2800" b="1" dirty="0">
              <a:solidFill>
                <a:srgbClr val="FFFF00"/>
              </a:solidFill>
              <a:effectLst>
                <a:glow rad="101600">
                  <a:schemeClr val="tx2">
                    <a:alpha val="60000"/>
                  </a:schemeClr>
                </a:glow>
              </a:effectLst>
            </a:endParaRPr>
          </a:p>
        </p:txBody>
      </p:sp>
      <p:sp>
        <p:nvSpPr>
          <p:cNvPr id="2" name="向下箭號 1"/>
          <p:cNvSpPr/>
          <p:nvPr/>
        </p:nvSpPr>
        <p:spPr>
          <a:xfrm>
            <a:off x="38473" y="935014"/>
            <a:ext cx="1756559" cy="458098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solidFill>
                  <a:srgbClr val="C00000"/>
                </a:solidFill>
              </a:rPr>
              <a:t>神</a:t>
            </a:r>
            <a:endParaRPr lang="en-US" altLang="zh-TW" sz="4400" b="1" dirty="0" smtClean="0">
              <a:solidFill>
                <a:srgbClr val="C00000"/>
              </a:solidFill>
            </a:endParaRPr>
          </a:p>
          <a:p>
            <a:pPr algn="ctr"/>
            <a:r>
              <a:rPr lang="zh-TW" altLang="en-US" sz="4400" b="1" dirty="0" smtClean="0">
                <a:solidFill>
                  <a:srgbClr val="C00000"/>
                </a:solidFill>
              </a:rPr>
              <a:t>成</a:t>
            </a:r>
            <a:endParaRPr lang="en-US" altLang="zh-TW" sz="4400" b="1" dirty="0" smtClean="0">
              <a:solidFill>
                <a:srgbClr val="C00000"/>
              </a:solidFill>
            </a:endParaRPr>
          </a:p>
          <a:p>
            <a:pPr algn="ctr"/>
            <a:r>
              <a:rPr lang="zh-TW" altLang="en-US" sz="4400" b="1" dirty="0" smtClean="0">
                <a:solidFill>
                  <a:srgbClr val="C00000"/>
                </a:solidFill>
              </a:rPr>
              <a:t>為</a:t>
            </a:r>
            <a:endParaRPr lang="en-US" altLang="zh-TW" sz="4400" b="1" dirty="0" smtClean="0">
              <a:solidFill>
                <a:srgbClr val="C00000"/>
              </a:solidFill>
            </a:endParaRPr>
          </a:p>
          <a:p>
            <a:pPr algn="ctr"/>
            <a:r>
              <a:rPr lang="zh-TW" altLang="en-US" sz="4400" b="1" dirty="0" smtClean="0">
                <a:solidFill>
                  <a:srgbClr val="C00000"/>
                </a:solidFill>
              </a:rPr>
              <a:t>人</a:t>
            </a:r>
            <a:endParaRPr lang="zh-TW" altLang="en-US" sz="4400" b="1" dirty="0">
              <a:solidFill>
                <a:srgbClr val="C00000"/>
              </a:solidFill>
            </a:endParaRPr>
          </a:p>
        </p:txBody>
      </p:sp>
      <p:sp>
        <p:nvSpPr>
          <p:cNvPr id="4" name="向上箭號 3"/>
          <p:cNvSpPr/>
          <p:nvPr/>
        </p:nvSpPr>
        <p:spPr>
          <a:xfrm>
            <a:off x="6881859" y="935014"/>
            <a:ext cx="1865144" cy="4475307"/>
          </a:xfrm>
          <a:prstGeom prst="upArrow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solidFill>
                  <a:srgbClr val="FFFF00"/>
                </a:solidFill>
              </a:rPr>
              <a:t>人</a:t>
            </a:r>
            <a:endParaRPr lang="en-US" altLang="zh-TW" sz="4400" b="1" dirty="0" smtClean="0">
              <a:solidFill>
                <a:srgbClr val="FFFF00"/>
              </a:solidFill>
            </a:endParaRPr>
          </a:p>
          <a:p>
            <a:pPr algn="ctr"/>
            <a:r>
              <a:rPr lang="zh-TW" altLang="en-US" sz="4400" b="1" dirty="0" smtClean="0">
                <a:solidFill>
                  <a:srgbClr val="FFFF00"/>
                </a:solidFill>
              </a:rPr>
              <a:t>成</a:t>
            </a:r>
            <a:endParaRPr lang="en-US" altLang="zh-TW" sz="4400" b="1" dirty="0" smtClean="0">
              <a:solidFill>
                <a:srgbClr val="FFFF00"/>
              </a:solidFill>
            </a:endParaRPr>
          </a:p>
          <a:p>
            <a:pPr algn="ctr"/>
            <a:r>
              <a:rPr lang="zh-TW" altLang="en-US" sz="4400" b="1" dirty="0" smtClean="0">
                <a:solidFill>
                  <a:srgbClr val="FFFF00"/>
                </a:solidFill>
              </a:rPr>
              <a:t>為</a:t>
            </a:r>
            <a:endParaRPr lang="en-US" altLang="zh-TW" sz="4400" b="1" dirty="0" smtClean="0">
              <a:solidFill>
                <a:srgbClr val="FFFF00"/>
              </a:solidFill>
            </a:endParaRPr>
          </a:p>
          <a:p>
            <a:pPr algn="ctr"/>
            <a:r>
              <a:rPr lang="zh-TW" altLang="en-US" sz="4400" b="1" dirty="0" smtClean="0">
                <a:solidFill>
                  <a:srgbClr val="FFFF00"/>
                </a:solidFill>
              </a:rPr>
              <a:t>神</a:t>
            </a:r>
            <a:endParaRPr lang="zh-TW" altLang="en-US" sz="4400" b="1" dirty="0">
              <a:solidFill>
                <a:srgbClr val="FFFF00"/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2864001" y="2582563"/>
            <a:ext cx="3415997" cy="1561242"/>
          </a:xfrm>
          <a:prstGeom prst="roundRect">
            <a:avLst/>
          </a:prstGeom>
          <a:solidFill>
            <a:srgbClr val="99FF33"/>
          </a:solidFill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9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恩典</a:t>
            </a:r>
            <a:endParaRPr lang="zh-TW" altLang="en-US" sz="9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87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0104 0.4252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125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75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049" grpId="0" animBg="1"/>
      <p:bldP spid="51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2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7" b="95274" l="18634" r="78261">
                        <a14:foregroundMark x1="41242" y1="13806" x2="41242" y2="13806"/>
                        <a14:foregroundMark x1="47205" y1="66294" x2="47205" y2="66294"/>
                        <a14:foregroundMark x1="33043" y1="58955" x2="33043" y2="58955"/>
                        <a14:foregroundMark x1="32547" y1="61816" x2="32547" y2="61816"/>
                        <a14:foregroundMark x1="35652" y1="59826" x2="35652" y2="59826"/>
                        <a14:foregroundMark x1="34783" y1="58085" x2="34783" y2="58085"/>
                        <a14:foregroundMark x1="37888" y1="71393" x2="37888" y2="71393"/>
                        <a14:foregroundMark x1="37888" y1="74254" x2="37888" y2="74254"/>
                        <a14:foregroundMark x1="38137" y1="77114" x2="38137" y2="77114"/>
                        <a14:backgroundMark x1="40994" y1="68284" x2="40994" y2="68284"/>
                        <a14:backgroundMark x1="43230" y1="69154" x2="43230" y2="69154"/>
                        <a14:backgroundMark x1="46087" y1="71144" x2="46087" y2="71144"/>
                        <a14:backgroundMark x1="46957" y1="74502" x2="46957" y2="74502"/>
                        <a14:backgroundMark x1="41242" y1="72015" x2="41242" y2="72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04" r="21120"/>
          <a:stretch/>
        </p:blipFill>
        <p:spPr bwMode="auto">
          <a:xfrm>
            <a:off x="2436986" y="298379"/>
            <a:ext cx="3737059" cy="6229287"/>
          </a:xfrm>
          <a:prstGeom prst="rect">
            <a:avLst/>
          </a:prstGeom>
          <a:noFill/>
          <a:ln>
            <a:noFill/>
          </a:ln>
          <a:effectLst>
            <a:outerShdw blurRad="165100" dist="152400" dir="21540000" sx="85000" sy="85000" kx="-1200000" algn="bl" rotWithShape="0">
              <a:prstClr val="black">
                <a:alpha val="3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甜甜圈 25"/>
          <p:cNvSpPr/>
          <p:nvPr/>
        </p:nvSpPr>
        <p:spPr>
          <a:xfrm>
            <a:off x="2191648" y="1573417"/>
            <a:ext cx="4294018" cy="4017818"/>
          </a:xfrm>
          <a:prstGeom prst="donut">
            <a:avLst>
              <a:gd name="adj" fmla="val 24580"/>
            </a:avLst>
          </a:prstGeom>
          <a:solidFill>
            <a:schemeClr val="accent2">
              <a:lumMod val="25000"/>
              <a:alpha val="65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2191648" y="1587700"/>
            <a:ext cx="4294018" cy="4003535"/>
          </a:xfrm>
          <a:prstGeom prst="ellipse">
            <a:avLst/>
          </a:prstGeom>
          <a:solidFill>
            <a:srgbClr val="FFFF00">
              <a:alpha val="33000"/>
            </a:srgbClr>
          </a:solidFill>
          <a:ln w="3810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甜甜圈 22"/>
          <p:cNvSpPr/>
          <p:nvPr/>
        </p:nvSpPr>
        <p:spPr>
          <a:xfrm>
            <a:off x="1157074" y="528547"/>
            <a:ext cx="6382313" cy="6090701"/>
          </a:xfrm>
          <a:prstGeom prst="donut">
            <a:avLst>
              <a:gd name="adj" fmla="val 16816"/>
            </a:avLst>
          </a:prstGeom>
          <a:solidFill>
            <a:schemeClr val="accent2">
              <a:lumMod val="25000"/>
              <a:alpha val="3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301091" y="3251914"/>
            <a:ext cx="785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體</a:t>
            </a:r>
            <a:endParaRPr lang="zh-TW" altLang="en-US" sz="54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393489" y="3251914"/>
            <a:ext cx="785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rgbClr val="66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魂</a:t>
            </a:r>
            <a:endParaRPr lang="zh-TW" altLang="en-US" sz="5400" b="1" dirty="0">
              <a:solidFill>
                <a:srgbClr val="66FF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912798" y="3251914"/>
            <a:ext cx="785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</a:rPr>
              <a:t>靈</a:t>
            </a:r>
            <a:endParaRPr lang="zh-TW" altLang="en-US" sz="5400" b="1" dirty="0">
              <a:solidFill>
                <a:schemeClr val="tx2">
                  <a:lumMod val="90000"/>
                  <a:lumOff val="10000"/>
                </a:schemeClr>
              </a:solidFill>
              <a:effectLst>
                <a:glow rad="63500">
                  <a:srgbClr val="FFFF00">
                    <a:alpha val="40000"/>
                  </a:srgbClr>
                </a:glow>
              </a:effectLst>
            </a:endParaRPr>
          </a:p>
        </p:txBody>
      </p:sp>
      <p:sp>
        <p:nvSpPr>
          <p:cNvPr id="17" name="副標題 2"/>
          <p:cNvSpPr txBox="1">
            <a:spLocks/>
          </p:cNvSpPr>
          <p:nvPr/>
        </p:nvSpPr>
        <p:spPr>
          <a:xfrm>
            <a:off x="4274059" y="5748684"/>
            <a:ext cx="1328822" cy="74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000" b="1" dirty="0" smtClean="0">
                <a:solidFill>
                  <a:srgbClr val="FF99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財富</a:t>
            </a:r>
            <a:endParaRPr lang="zh-TW" altLang="en-US" sz="4000" b="1" dirty="0">
              <a:solidFill>
                <a:srgbClr val="FF99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2" name="甜甜圈 21"/>
          <p:cNvSpPr/>
          <p:nvPr/>
        </p:nvSpPr>
        <p:spPr>
          <a:xfrm>
            <a:off x="1157074" y="561879"/>
            <a:ext cx="6382313" cy="6090701"/>
          </a:xfrm>
          <a:prstGeom prst="donut">
            <a:avLst>
              <a:gd name="adj" fmla="val 16816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175321" y="2584798"/>
            <a:ext cx="2327563" cy="2016655"/>
          </a:xfrm>
          <a:prstGeom prst="ellipse">
            <a:avLst/>
          </a:prstGeom>
          <a:solidFill>
            <a:srgbClr val="FFFF00">
              <a:alpha val="33000"/>
            </a:srgbClr>
          </a:solidFill>
          <a:ln w="3810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副標題 2"/>
          <p:cNvSpPr txBox="1">
            <a:spLocks/>
          </p:cNvSpPr>
          <p:nvPr/>
        </p:nvSpPr>
        <p:spPr>
          <a:xfrm>
            <a:off x="5949784" y="2858130"/>
            <a:ext cx="1328822" cy="74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000" b="1" dirty="0" smtClean="0">
                <a:solidFill>
                  <a:srgbClr val="FF99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事業</a:t>
            </a:r>
            <a:endParaRPr lang="zh-TW" altLang="en-US" sz="4000" b="1" dirty="0">
              <a:solidFill>
                <a:srgbClr val="FF99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9" name="副標題 2"/>
          <p:cNvSpPr txBox="1">
            <a:spLocks/>
          </p:cNvSpPr>
          <p:nvPr/>
        </p:nvSpPr>
        <p:spPr>
          <a:xfrm>
            <a:off x="5677142" y="4175244"/>
            <a:ext cx="1319191" cy="74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000" b="1" dirty="0" smtClean="0">
                <a:solidFill>
                  <a:srgbClr val="FF99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家庭</a:t>
            </a:r>
            <a:endParaRPr lang="zh-TW" altLang="en-US" sz="4000" b="1" dirty="0">
              <a:solidFill>
                <a:srgbClr val="FF99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5" name="副標題 2"/>
          <p:cNvSpPr txBox="1">
            <a:spLocks/>
          </p:cNvSpPr>
          <p:nvPr/>
        </p:nvSpPr>
        <p:spPr>
          <a:xfrm>
            <a:off x="4494999" y="1397806"/>
            <a:ext cx="1328822" cy="74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000" b="1" dirty="0" smtClean="0">
                <a:solidFill>
                  <a:srgbClr val="FF99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學業</a:t>
            </a:r>
            <a:endParaRPr lang="zh-TW" altLang="en-US" sz="4000" b="1" dirty="0">
              <a:solidFill>
                <a:srgbClr val="FF99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8" name="副標題 2"/>
          <p:cNvSpPr txBox="1">
            <a:spLocks/>
          </p:cNvSpPr>
          <p:nvPr/>
        </p:nvSpPr>
        <p:spPr>
          <a:xfrm>
            <a:off x="2514511" y="1748126"/>
            <a:ext cx="1328822" cy="74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000" b="1" dirty="0" smtClean="0">
                <a:solidFill>
                  <a:srgbClr val="FF99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娛樂</a:t>
            </a:r>
            <a:endParaRPr lang="zh-TW" altLang="en-US" sz="4000" b="1" dirty="0">
              <a:solidFill>
                <a:srgbClr val="FF99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0" name="副標題 2"/>
          <p:cNvSpPr txBox="1">
            <a:spLocks/>
          </p:cNvSpPr>
          <p:nvPr/>
        </p:nvSpPr>
        <p:spPr>
          <a:xfrm>
            <a:off x="2237662" y="4805004"/>
            <a:ext cx="1319191" cy="74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000" b="1" dirty="0" smtClean="0">
                <a:solidFill>
                  <a:srgbClr val="FF99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健康</a:t>
            </a:r>
            <a:endParaRPr lang="zh-TW" altLang="en-US" sz="4000" b="1" dirty="0">
              <a:solidFill>
                <a:srgbClr val="FF99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0" name="橢圓 29"/>
          <p:cNvSpPr/>
          <p:nvPr/>
        </p:nvSpPr>
        <p:spPr>
          <a:xfrm>
            <a:off x="1193866" y="536400"/>
            <a:ext cx="6382313" cy="6124033"/>
          </a:xfrm>
          <a:prstGeom prst="ellipse">
            <a:avLst/>
          </a:prstGeom>
          <a:solidFill>
            <a:srgbClr val="FFFF00">
              <a:alpha val="33000"/>
            </a:srgbClr>
          </a:solidFill>
          <a:ln w="3810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8" t="11234" r="15901" b="9581"/>
          <a:stretch/>
        </p:blipFill>
        <p:spPr bwMode="auto">
          <a:xfrm>
            <a:off x="1898853" y="298378"/>
            <a:ext cx="5192292" cy="641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文字方塊 27"/>
          <p:cNvSpPr txBox="1"/>
          <p:nvPr/>
        </p:nvSpPr>
        <p:spPr>
          <a:xfrm>
            <a:off x="47815" y="18040"/>
            <a:ext cx="12305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b="1" dirty="0" smtClean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FFFF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神</a:t>
            </a:r>
            <a:endParaRPr lang="zh-TW" altLang="en-US" sz="9600" b="1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rgbClr val="FFFF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3170904" y="2551472"/>
            <a:ext cx="2344994" cy="2064774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 20"/>
          <p:cNvSpPr/>
          <p:nvPr/>
        </p:nvSpPr>
        <p:spPr>
          <a:xfrm>
            <a:off x="7812359" y="108459"/>
            <a:ext cx="1113015" cy="2443013"/>
          </a:xfrm>
          <a:prstGeom prst="roundRect">
            <a:avLst/>
          </a:prstGeom>
          <a:noFill/>
          <a:ln>
            <a:noFill/>
          </a:ln>
          <a:effectLst>
            <a:glow rad="139700">
              <a:srgbClr val="FFFF00">
                <a:alpha val="40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</a:rPr>
              <a:t>恩</a:t>
            </a:r>
            <a:endParaRPr lang="en-US" altLang="zh-TW" sz="6600" b="1" dirty="0" smtClean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FFC000"/>
              </a:solidFill>
            </a:endParaRPr>
          </a:p>
          <a:p>
            <a:pPr algn="ctr"/>
            <a:r>
              <a:rPr lang="zh-TW" altLang="en-US" sz="66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</a:rPr>
              <a:t>典</a:t>
            </a:r>
            <a:endParaRPr lang="zh-TW" altLang="en-US" sz="6600" b="1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73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38819 0.4145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10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23" grpId="0" animBg="1"/>
      <p:bldP spid="5" grpId="0" animBg="1"/>
      <p:bldP spid="30" grpId="0" animBg="1"/>
      <p:bldP spid="28" grpId="0"/>
      <p:bldP spid="28" grpId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900000">
            <a:off x="305542" y="1103472"/>
            <a:ext cx="8354196" cy="364774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zh-TW" altLang="en-US" sz="4800" b="1" dirty="0">
                <a:effectLst>
                  <a:glow rad="101600">
                    <a:schemeClr val="tx2">
                      <a:alpha val="60000"/>
                    </a:schemeClr>
                  </a:glow>
                </a:effectLst>
              </a:rPr>
              <a:t>你</a:t>
            </a:r>
            <a:r>
              <a:rPr lang="zh-TW" altLang="en-US" sz="4800" b="1" dirty="0" smtClean="0">
                <a:effectLst>
                  <a:glow rad="101600">
                    <a:schemeClr val="tx2">
                      <a:alpha val="60000"/>
                    </a:schemeClr>
                  </a:glow>
                </a:effectLst>
              </a:rPr>
              <a:t>若</a:t>
            </a:r>
            <a:r>
              <a:rPr lang="zh-TW" altLang="en-US" sz="8000" b="1" dirty="0" smtClean="0">
                <a:solidFill>
                  <a:srgbClr val="FFFF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</a:rPr>
              <a:t>口裏認</a:t>
            </a:r>
            <a:r>
              <a:rPr lang="zh-TW" altLang="en-US" sz="4800" b="1" dirty="0">
                <a:effectLst>
                  <a:glow rad="101600">
                    <a:schemeClr val="tx2">
                      <a:alpha val="60000"/>
                    </a:schemeClr>
                  </a:glow>
                </a:effectLst>
              </a:rPr>
              <a:t>耶穌為主</a:t>
            </a:r>
            <a:r>
              <a:rPr lang="zh-TW" altLang="en-US" sz="4800" b="1" dirty="0" smtClean="0">
                <a:effectLst>
                  <a:glow rad="101600">
                    <a:schemeClr val="tx2">
                      <a:alpha val="60000"/>
                    </a:schemeClr>
                  </a:glow>
                </a:effectLst>
              </a:rPr>
              <a:t>，  </a:t>
            </a:r>
            <a:r>
              <a:rPr lang="en-US" altLang="zh-TW" sz="4800" b="1" dirty="0" smtClean="0">
                <a:effectLst>
                  <a:glow rad="101600">
                    <a:schemeClr val="tx2">
                      <a:alpha val="60000"/>
                    </a:schemeClr>
                  </a:glow>
                </a:effectLst>
              </a:rPr>
              <a:t/>
            </a:r>
            <a:br>
              <a:rPr lang="en-US" altLang="zh-TW" sz="4800" b="1" dirty="0" smtClean="0">
                <a:effectLst>
                  <a:glow rad="101600">
                    <a:schemeClr val="tx2">
                      <a:alpha val="60000"/>
                    </a:schemeClr>
                  </a:glow>
                </a:effectLst>
              </a:rPr>
            </a:br>
            <a:r>
              <a:rPr lang="en-US" altLang="zh-TW" b="1" dirty="0">
                <a:effectLst>
                  <a:glow rad="101600">
                    <a:schemeClr val="tx2">
                      <a:alpha val="60000"/>
                    </a:schemeClr>
                  </a:glow>
                </a:effectLst>
              </a:rPr>
              <a:t> </a:t>
            </a:r>
            <a:r>
              <a:rPr lang="en-US" altLang="zh-TW" b="1" dirty="0" smtClean="0">
                <a:effectLst>
                  <a:glow rad="101600">
                    <a:schemeClr val="tx2">
                      <a:alpha val="60000"/>
                    </a:schemeClr>
                  </a:glow>
                </a:effectLst>
              </a:rPr>
              <a:t>  </a:t>
            </a:r>
            <a:r>
              <a:rPr lang="zh-TW" altLang="en-US" sz="8000" b="1" dirty="0" smtClean="0">
                <a:solidFill>
                  <a:srgbClr val="FFFF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</a:rPr>
              <a:t>心裏信</a:t>
            </a:r>
            <a:r>
              <a:rPr lang="zh-TW" altLang="en-US" sz="4800" b="1" dirty="0">
                <a:effectLst>
                  <a:glow rad="101600">
                    <a:schemeClr val="tx2">
                      <a:alpha val="60000"/>
                    </a:schemeClr>
                  </a:glow>
                </a:effectLst>
              </a:rPr>
              <a:t>神叫祂從死人</a:t>
            </a:r>
            <a:r>
              <a:rPr lang="zh-TW" altLang="en-US" sz="4800" b="1" dirty="0" smtClean="0">
                <a:effectLst>
                  <a:glow rad="101600">
                    <a:schemeClr val="tx2">
                      <a:alpha val="60000"/>
                    </a:schemeClr>
                  </a:glow>
                </a:effectLst>
              </a:rPr>
              <a:t>中</a:t>
            </a:r>
            <a:r>
              <a:rPr lang="en-US" altLang="zh-TW" sz="4800" b="1" dirty="0" smtClean="0">
                <a:effectLst>
                  <a:glow rad="101600">
                    <a:schemeClr val="tx2">
                      <a:alpha val="60000"/>
                    </a:schemeClr>
                  </a:glow>
                </a:effectLst>
              </a:rPr>
              <a:t/>
            </a:r>
            <a:br>
              <a:rPr lang="en-US" altLang="zh-TW" sz="4800" b="1" dirty="0" smtClean="0">
                <a:effectLst>
                  <a:glow rad="101600">
                    <a:schemeClr val="tx2">
                      <a:alpha val="60000"/>
                    </a:schemeClr>
                  </a:glow>
                </a:effectLst>
              </a:rPr>
            </a:br>
            <a:r>
              <a:rPr lang="en-US" altLang="zh-TW" b="1" dirty="0">
                <a:effectLst>
                  <a:glow rad="101600">
                    <a:schemeClr val="tx2">
                      <a:alpha val="60000"/>
                    </a:schemeClr>
                  </a:glow>
                </a:effectLst>
              </a:rPr>
              <a:t> </a:t>
            </a:r>
            <a:r>
              <a:rPr lang="en-US" altLang="zh-TW" b="1" dirty="0" smtClean="0">
                <a:effectLst>
                  <a:glow rad="101600">
                    <a:schemeClr val="tx2">
                      <a:alpha val="60000"/>
                    </a:schemeClr>
                  </a:glow>
                </a:effectLst>
              </a:rPr>
              <a:t>      </a:t>
            </a:r>
            <a:r>
              <a:rPr lang="zh-TW" altLang="en-US" sz="4800" b="1" dirty="0" smtClean="0">
                <a:effectLst>
                  <a:glow rad="101600">
                    <a:schemeClr val="tx2">
                      <a:alpha val="60000"/>
                    </a:schemeClr>
                  </a:glow>
                </a:effectLst>
              </a:rPr>
              <a:t>復活</a:t>
            </a:r>
            <a:r>
              <a:rPr lang="zh-TW" altLang="en-US" sz="4800" b="1" dirty="0">
                <a:effectLst>
                  <a:glow rad="101600">
                    <a:schemeClr val="tx2">
                      <a:alpha val="60000"/>
                    </a:schemeClr>
                  </a:glow>
                </a:effectLst>
              </a:rPr>
              <a:t>，就必</a:t>
            </a:r>
            <a:r>
              <a:rPr lang="zh-TW" altLang="en-US" sz="4800" b="1" dirty="0" smtClean="0">
                <a:effectLst>
                  <a:glow rad="101600">
                    <a:schemeClr val="tx2">
                      <a:alpha val="60000"/>
                    </a:schemeClr>
                  </a:glow>
                </a:effectLst>
              </a:rPr>
              <a:t>得救           </a:t>
            </a:r>
            <a:r>
              <a:rPr lang="zh-TW" altLang="en-US" sz="3200" b="1" dirty="0" smtClean="0">
                <a:effectLst>
                  <a:glow rad="101600">
                    <a:schemeClr val="tx2">
                      <a:alpha val="60000"/>
                    </a:schemeClr>
                  </a:glow>
                </a:effectLst>
              </a:rPr>
              <a:t>羅十</a:t>
            </a:r>
            <a:r>
              <a:rPr lang="en-US" altLang="zh-TW" sz="3200" b="1" dirty="0" smtClean="0">
                <a:effectLst>
                  <a:glow rad="101600">
                    <a:schemeClr val="tx2">
                      <a:alpha val="60000"/>
                    </a:schemeClr>
                  </a:glow>
                </a:effectLst>
              </a:rPr>
              <a:t>9</a:t>
            </a:r>
            <a:endParaRPr lang="zh-TW" altLang="en-US" sz="5400" b="1" dirty="0">
              <a:effectLst>
                <a:glow rad="101600">
                  <a:schemeClr val="tx2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4824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 rot="4500000">
            <a:off x="4657633" y="2307586"/>
            <a:ext cx="5273829" cy="1036402"/>
          </a:xfrm>
        </p:spPr>
        <p:txBody>
          <a:bodyPr vert="vert270">
            <a:noAutofit/>
          </a:bodyPr>
          <a:lstStyle/>
          <a:p>
            <a:pPr algn="ctr"/>
            <a:r>
              <a:rPr lang="zh-TW" altLang="en-US" sz="5400" b="1" dirty="0" smtClean="0"/>
              <a:t>哦</a:t>
            </a:r>
            <a:r>
              <a:rPr lang="en-US" altLang="zh-TW" sz="5400" b="1" dirty="0" smtClean="0"/>
              <a:t/>
            </a:r>
            <a:br>
              <a:rPr lang="en-US" altLang="zh-TW" sz="5400" b="1" dirty="0" smtClean="0"/>
            </a:br>
            <a:r>
              <a:rPr lang="zh-TW" altLang="en-US" sz="5400" b="1" dirty="0" smtClean="0"/>
              <a:t>！</a:t>
            </a:r>
            <a:r>
              <a:rPr lang="en-US" altLang="zh-TW" sz="5400" b="1" dirty="0" smtClean="0"/>
              <a:t/>
            </a:r>
            <a:br>
              <a:rPr lang="en-US" altLang="zh-TW" sz="5400" b="1" dirty="0" smtClean="0"/>
            </a:br>
            <a:r>
              <a:rPr lang="zh-TW" altLang="en-US" sz="5400" b="1" dirty="0" smtClean="0"/>
              <a:t>主</a:t>
            </a:r>
            <a:r>
              <a:rPr lang="en-US" altLang="zh-TW" sz="5400" b="1" dirty="0" smtClean="0"/>
              <a:t/>
            </a:r>
            <a:br>
              <a:rPr lang="en-US" altLang="zh-TW" sz="5400" b="1" dirty="0" smtClean="0"/>
            </a:br>
            <a:r>
              <a:rPr lang="zh-TW" altLang="en-US" sz="5400" b="1" dirty="0" smtClean="0"/>
              <a:t>耶</a:t>
            </a:r>
            <a:r>
              <a:rPr lang="en-US" altLang="zh-TW" sz="5400" b="1" dirty="0" smtClean="0"/>
              <a:t/>
            </a:r>
            <a:br>
              <a:rPr lang="en-US" altLang="zh-TW" sz="5400" b="1" dirty="0" smtClean="0"/>
            </a:br>
            <a:r>
              <a:rPr lang="zh-TW" altLang="en-US" sz="5400" b="1" dirty="0" smtClean="0"/>
              <a:t>穌</a:t>
            </a:r>
            <a:r>
              <a:rPr lang="en-US" altLang="zh-TW" sz="5400" b="1" dirty="0" smtClean="0"/>
              <a:t/>
            </a:r>
            <a:br>
              <a:rPr lang="en-US" altLang="zh-TW" sz="5400" b="1" dirty="0" smtClean="0"/>
            </a:br>
            <a:r>
              <a:rPr lang="zh-TW" altLang="en-US" sz="5400" b="1" dirty="0" smtClean="0"/>
              <a:t>！</a:t>
            </a:r>
            <a:endParaRPr lang="zh-TW" altLang="en-US" sz="5400" b="1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 rot="20729780">
            <a:off x="180611" y="666931"/>
            <a:ext cx="5852884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至於我，我要</a:t>
            </a:r>
            <a:r>
              <a:rPr lang="zh-TW" altLang="en-US" sz="5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呼求神</a:t>
            </a:r>
            <a:r>
              <a:rPr lang="zh-TW" altLang="en-US" sz="4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，</a:t>
            </a:r>
            <a:endParaRPr lang="en-US" altLang="zh-TW" sz="4000" b="1" dirty="0" smtClean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zh-TW" altLang="en-US" sz="4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耶和華</a:t>
            </a:r>
            <a:r>
              <a:rPr lang="zh-TW" alt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必拯救</a:t>
            </a:r>
            <a:r>
              <a:rPr lang="zh-TW" altLang="en-US" sz="4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我   </a:t>
            </a:r>
            <a:r>
              <a:rPr lang="zh-TW" altLang="en-US" sz="2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詩五五</a:t>
            </a:r>
            <a:r>
              <a:rPr lang="en-US" altLang="zh-TW" sz="2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16</a:t>
            </a:r>
            <a:endParaRPr lang="zh-TW" altLang="en-US" sz="4000" b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 rot="20729780">
            <a:off x="585312" y="2459504"/>
            <a:ext cx="61303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主阿，</a:t>
            </a:r>
            <a:r>
              <a:rPr lang="zh-TW" altLang="en-US" sz="4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你本為良善，</a:t>
            </a:r>
            <a:r>
              <a:rPr lang="en-US" altLang="zh-TW" sz="4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…</a:t>
            </a:r>
            <a:r>
              <a:rPr lang="zh-TW" altLang="en-US" sz="4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對</a:t>
            </a:r>
            <a:r>
              <a:rPr lang="zh-TW" alt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一切呼求你的人</a:t>
            </a:r>
            <a:r>
              <a:rPr lang="zh-TW" altLang="en-US" sz="4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，有</a:t>
            </a:r>
            <a:r>
              <a:rPr lang="zh-TW" alt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豐盛的</a:t>
            </a:r>
            <a:r>
              <a:rPr lang="zh-TW" altLang="en-US" sz="4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慈愛                       </a:t>
            </a:r>
            <a:r>
              <a:rPr lang="zh-TW" altLang="en-US" sz="2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詩八六</a:t>
            </a:r>
            <a:r>
              <a:rPr lang="en-US" altLang="zh-TW" sz="2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5</a:t>
            </a:r>
            <a:endParaRPr lang="zh-TW" altLang="en-US" sz="4000" b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9" name="標題 4"/>
          <p:cNvSpPr txBox="1">
            <a:spLocks/>
          </p:cNvSpPr>
          <p:nvPr/>
        </p:nvSpPr>
        <p:spPr>
          <a:xfrm rot="4500000">
            <a:off x="6963214" y="3420751"/>
            <a:ext cx="2888340" cy="751273"/>
          </a:xfrm>
          <a:prstGeom prst="rect">
            <a:avLst/>
          </a:prstGeom>
        </p:spPr>
        <p:txBody>
          <a:bodyPr vert="vert270" lIns="91440" tIns="45720" rIns="9144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2400" b="1" dirty="0" smtClean="0"/>
              <a:t>徒</a:t>
            </a:r>
            <a:endParaRPr lang="en-US" altLang="zh-TW" sz="2400" b="1" dirty="0" smtClean="0"/>
          </a:p>
          <a:p>
            <a:pPr algn="ctr"/>
            <a:r>
              <a:rPr lang="zh-TW" altLang="en-US" sz="2400" b="1" dirty="0" smtClean="0"/>
              <a:t>七</a:t>
            </a:r>
            <a:endParaRPr lang="en-US" altLang="zh-TW" sz="2400" b="1" dirty="0" smtClean="0"/>
          </a:p>
          <a:p>
            <a:pPr algn="ctr"/>
            <a:r>
              <a:rPr lang="en-US" altLang="zh-TW" sz="2400" b="1" dirty="0" smtClean="0"/>
              <a:t>59</a:t>
            </a:r>
          </a:p>
          <a:p>
            <a:pPr algn="ctr"/>
            <a:endParaRPr lang="en-US" altLang="zh-TW" sz="2400" b="1" dirty="0"/>
          </a:p>
          <a:p>
            <a:pPr algn="ctr"/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65676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heme/theme1.xml><?xml version="1.0" encoding="utf-8"?>
<a:theme xmlns:a="http://schemas.openxmlformats.org/drawingml/2006/main" name="均衡">
  <a:themeElements>
    <a:clrScheme name="自訂 4">
      <a:dk1>
        <a:sysClr val="windowText" lastClr="000000"/>
      </a:dk1>
      <a:lt1>
        <a:sysClr val="window" lastClr="FFFFFF"/>
      </a:lt1>
      <a:dk2>
        <a:srgbClr val="92D050"/>
      </a:dk2>
      <a:lt2>
        <a:srgbClr val="001E00"/>
      </a:lt2>
      <a:accent1>
        <a:srgbClr val="6C9200"/>
      </a:accent1>
      <a:accent2>
        <a:srgbClr val="ECFFB6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均衡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均衡</Template>
  <TotalTime>1136</TotalTime>
  <Words>2042</Words>
  <Application>Microsoft Office PowerPoint</Application>
  <PresentationFormat>如螢幕大小 (4:3)</PresentationFormat>
  <Paragraphs>154</Paragraphs>
  <Slides>11</Slides>
  <Notes>10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均衡</vt:lpstr>
      <vt:lpstr>PowerPoint 簡報</vt:lpstr>
      <vt:lpstr>基督的恩典 </vt:lpstr>
      <vt:lpstr>恩典是什麼？</vt:lpstr>
      <vt:lpstr>生命的層次</vt:lpstr>
      <vt:lpstr>PowerPoint 簡報</vt:lpstr>
      <vt:lpstr>PowerPoint 簡報</vt:lpstr>
      <vt:lpstr>PowerPoint 簡報</vt:lpstr>
      <vt:lpstr>你若口裏認耶穌為主，      心裏信神叫祂從死人中        復活，就必得救           羅十9</vt:lpstr>
      <vt:lpstr>哦 ！ 主 耶 穌 ！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sdlu1994</dc:creator>
  <cp:lastModifiedBy>sdlu1994</cp:lastModifiedBy>
  <cp:revision>84</cp:revision>
  <dcterms:created xsi:type="dcterms:W3CDTF">2014-08-12T00:14:22Z</dcterms:created>
  <dcterms:modified xsi:type="dcterms:W3CDTF">2014-08-16T12:31:00Z</dcterms:modified>
</cp:coreProperties>
</file>