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4" r:id="rId3"/>
    <p:sldId id="265" r:id="rId4"/>
    <p:sldId id="266" r:id="rId5"/>
    <p:sldId id="267" r:id="rId6"/>
    <p:sldId id="273" r:id="rId7"/>
    <p:sldId id="271" r:id="rId8"/>
    <p:sldId id="268" r:id="rId9"/>
    <p:sldId id="270" r:id="rId10"/>
    <p:sldId id="278" r:id="rId11"/>
    <p:sldId id="288" r:id="rId12"/>
    <p:sldId id="275" r:id="rId13"/>
    <p:sldId id="285" r:id="rId14"/>
    <p:sldId id="286" r:id="rId15"/>
    <p:sldId id="287" r:id="rId16"/>
    <p:sldId id="284" r:id="rId17"/>
    <p:sldId id="282" r:id="rId18"/>
    <p:sldId id="276" r:id="rId19"/>
    <p:sldId id="27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0000FF"/>
    <a:srgbClr val="800040"/>
    <a:srgbClr val="6600CC"/>
    <a:srgbClr val="FF0080"/>
    <a:srgbClr val="EF8511"/>
    <a:srgbClr val="F2FDF7"/>
    <a:srgbClr val="4B3025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9" autoAdjust="0"/>
    <p:restoredTop sz="83729" autoAdjust="0"/>
  </p:normalViewPr>
  <p:slideViewPr>
    <p:cSldViewPr snapToObjects="1" showGuides="1">
      <p:cViewPr varScale="1">
        <p:scale>
          <a:sx n="59" d="100"/>
          <a:sy n="59" d="100"/>
        </p:scale>
        <p:origin x="-1836" y="-90"/>
      </p:cViewPr>
      <p:guideLst>
        <p:guide orient="horz"/>
        <p:guide orient="horz" pos="192"/>
        <p:guide orient="horz" pos="96"/>
        <p:guide/>
        <p:guide pos="48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825829A-6488-4900-8AB5-0AE0B34F6C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157146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72E42CC-4110-4A01-8E6C-1D1C254FBF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427771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54120D5-F460-47BF-8F1F-997191529B8C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zh-TW" smtClean="0">
                <a:latin typeface="Arial" pitchFamily="34" charset="0"/>
              </a:rPr>
              <a:t>各位親愛的朋友，請問你的心中，嚮往過哪一種的生活呢？</a:t>
            </a:r>
            <a:endParaRPr lang="en-GB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latin typeface="Arial" pitchFamily="34" charset="0"/>
              </a:rPr>
              <a:t>社會滿了不公不義與動盪，包括了戰爭。</a:t>
            </a:r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8161E11-571E-4822-9552-ECD417DA3554}" type="slidenum">
              <a:rPr lang="en-US" altLang="zh-TW" smtClean="0"/>
              <a:pPr eaLnBrk="1" hangingPunct="1"/>
              <a:t>10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TW" altLang="en-US" smtClean="0">
                <a:solidFill>
                  <a:srgbClr val="EF8511"/>
                </a:solidFill>
                <a:latin typeface="標楷體" pitchFamily="65" charset="-120"/>
                <a:ea typeface="標楷體" pitchFamily="65" charset="-120"/>
              </a:rPr>
              <a:t>但有一種生活，是光明喜樂的生活！這個至美的生活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就是</a:t>
            </a:r>
            <a:r>
              <a:rPr lang="zh-TW" altLang="zh-TW" smtClean="0">
                <a:solidFill>
                  <a:srgbClr val="EF8511"/>
                </a:solidFill>
                <a:latin typeface="標楷體" pitchFamily="65" charset="-120"/>
                <a:ea typeface="標楷體" pitchFamily="65" charset="-120"/>
              </a:rPr>
              <a:t>召會生活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，也就是</a:t>
            </a:r>
            <a:r>
              <a:rPr lang="zh-TW" altLang="zh-TW" smtClean="0">
                <a:solidFill>
                  <a:srgbClr val="EF8511"/>
                </a:solidFill>
                <a:latin typeface="標楷體" pitchFamily="65" charset="-120"/>
                <a:ea typeface="標楷體" pitchFamily="65" charset="-120"/>
              </a:rPr>
              <a:t>國度的生活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國度，就是</a:t>
            </a:r>
            <a:r>
              <a:rPr lang="zh-TW" altLang="en-US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神生命，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掌權的範圍。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神的國不在於喫喝，乃在於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公義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和平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、並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聖靈中的喜樂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。」羅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14:17</a:t>
            </a: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這個生命，帶我給我另一種不同的生活！這生命就像光一樣，光來了，黑暗就被驅走了！一切都變得有盼望！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mtClean="0">
              <a:latin typeface="Arial" pitchFamily="34" charset="0"/>
            </a:endParaRPr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9F0A6-697E-421D-BCE3-DD3AA72A61B3}" type="slidenum">
              <a:rPr lang="en-US" altLang="zh-TW" smtClean="0">
                <a:latin typeface="Arial" pitchFamily="34" charset="0"/>
              </a:rPr>
              <a:pPr/>
              <a:t>11</a:t>
            </a:fld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dirty="0" smtClean="0"/>
              <a:t>有什麼生命，就過什麼樣的生活。想飛，必須有鳥類，像是老鷹的生命。想跑得快，必須有豹的生命。</a:t>
            </a:r>
            <a:r>
              <a:rPr lang="zh-TW" altLang="en-US" kern="0" dirty="0" smtClean="0">
                <a:latin typeface="微軟正黑體" pitchFamily="34" charset="-120"/>
                <a:ea typeface="微軟正黑體" pitchFamily="34" charset="-120"/>
              </a:rPr>
              <a:t>想在水裏優遊自在</a:t>
            </a:r>
            <a:r>
              <a:rPr lang="en-US" altLang="zh-TW" kern="0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dirty="0" smtClean="0"/>
              <a:t>，必須有魚的生命。我們若是想要活出公義、和平、喜樂的生活，就必須有神的</a:t>
            </a:r>
            <a:r>
              <a:rPr lang="zh-TW" altLang="en-US" dirty="0" smtClean="0"/>
              <a:t>生命</a:t>
            </a:r>
            <a:r>
              <a:rPr lang="en-US" altLang="zh-TW" dirty="0" smtClean="0"/>
              <a:t>!</a:t>
            </a:r>
            <a:r>
              <a:rPr lang="zh-TW" altLang="en-US" dirty="0" smtClean="0"/>
              <a:t>神的生命，帶給我們過一種愛、和平、喜樂的生活。</a:t>
            </a:r>
            <a:endParaRPr lang="en-US" altLang="zh-TW" kern="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724975A-05CA-425B-8F52-4A8D68162662}" type="slidenum">
              <a:rPr lang="en-US" altLang="zh-TW" smtClean="0"/>
              <a:pPr eaLnBrk="1" hangingPunct="1"/>
              <a:t>12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我們基督徒彼此相愛，不只是在言語上，更是在行為上！這位弟兄腳受傷了，在廣大的美國國家公園裏，他的同伴竟然願意背着他！</a:t>
            </a:r>
            <a:endParaRPr lang="en-US" altLang="zh-TW" dirty="0" smtClean="0"/>
          </a:p>
          <a:p>
            <a:r>
              <a:rPr lang="zh-TW" altLang="en-US" dirty="0" smtClean="0"/>
              <a:t>我們也同甘共苦！雖然大掃除很麻煩，但是大家竟然可以這麼喜樂的一同幫忙！</a:t>
            </a:r>
            <a:endParaRPr lang="en-US" altLang="zh-TW" dirty="0" smtClean="0"/>
          </a:p>
          <a:p>
            <a:r>
              <a:rPr lang="zh-TW" altLang="en-US" dirty="0" smtClean="0"/>
              <a:t>第三張照片，左邊的這位弟兄，在鵝鑾鼻公園掉了手機，很難過，因為那支手機是爸爸花錢買給他的，一直沒有找到，右邊這位弟兄，聽到消息，在洗澡的時候，就想到，他應該為他禱告！洗完澡就馬上找這位弟兄禱告，安慰他。弟兄的手機雖然沒有找到，但他得到了最真誠的安慰和關心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E42CC-4110-4A01-8E6C-1D1C254FBF67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神給我們美麗的大自然，我們當然也要好好的享受！我們一同上山下海：上高山看日出，體會神作我們人生的盼望；一同觀海，體會神的愛的闊、長、高、深！</a:t>
            </a:r>
            <a:endParaRPr lang="en-US" altLang="zh-TW" dirty="0" smtClean="0"/>
          </a:p>
          <a:p>
            <a:r>
              <a:rPr lang="zh-TW" altLang="en-US" dirty="0" smtClean="0"/>
              <a:t>我們雖然跟其他人一樣，會去戶外踏青，但是在我們裏面有神將我們聯結在一起！總是喜樂洋溢，散發出基督的光采！（第四張）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E42CC-4110-4A01-8E6C-1D1C254FBF67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在這生命的園子裏，有許多的孩童，也是我們神家裏的親人！在他們年幼的時候，我們陪伴他們、培養他們一個正確的性格及人格。在學校裏雖然也有許多服務性社團，通常活動過後，關係就不容易持續；但在召會生活中，這種生命的關係，是永遠不會斷的！小孩子也會永遠記得，你曾經把寶貴的主耶穌帶給他，使他的人生有了一個奇妙的改變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E42CC-4110-4A01-8E6C-1D1C254FBF67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我們也會到海外訪問和受成全，不同語言，不同種族，不同膚色，不管是黑人、白人、拉丁美洲人，都是神家裏的親人！</a:t>
            </a:r>
            <a:endParaRPr lang="en-US" altLang="zh-TW" dirty="0" smtClean="0"/>
          </a:p>
          <a:p>
            <a:r>
              <a:rPr lang="zh-TW" altLang="en-US" dirty="0" smtClean="0"/>
              <a:t>每次到各個國家，被當地的弟兄姊妹接待，住在他們的家裏，總是有說不出的溫暖和奇妙的感覺！</a:t>
            </a:r>
            <a:endParaRPr lang="en-US" altLang="zh-TW" dirty="0" smtClean="0"/>
          </a:p>
          <a:p>
            <a:r>
              <a:rPr lang="zh-TW" altLang="en-US" dirty="0" smtClean="0"/>
              <a:t>信主之後，我們的視野更寬廣了，世界各處，都有神家裏的親人，不管求學、找工作，都是我們最應時的幫助！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E42CC-4110-4A01-8E6C-1D1C254FBF67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b="1" dirty="0" smtClean="0">
                <a:solidFill>
                  <a:srgbClr val="7030A0"/>
                </a:solidFill>
              </a:rPr>
              <a:t>而</a:t>
            </a:r>
            <a:r>
              <a:rPr lang="zh-TW" altLang="zh-TW" b="1" dirty="0" smtClean="0">
                <a:solidFill>
                  <a:srgbClr val="7030A0"/>
                </a:solidFill>
              </a:rPr>
              <a:t>我們</a:t>
            </a:r>
            <a:r>
              <a:rPr lang="zh-TW" altLang="en-US" b="1" dirty="0" smtClean="0">
                <a:solidFill>
                  <a:srgbClr val="7030A0"/>
                </a:solidFill>
              </a:rPr>
              <a:t>，</a:t>
            </a:r>
            <a:r>
              <a:rPr lang="zh-TW" altLang="zh-TW" b="1" dirty="0" smtClean="0">
                <a:solidFill>
                  <a:srgbClr val="7030A0"/>
                </a:solidFill>
              </a:rPr>
              <a:t>如何能過這樣的生活呢？</a:t>
            </a:r>
            <a:r>
              <a:rPr lang="zh-TW" altLang="zh-TW" b="1" dirty="0" smtClean="0"/>
              <a:t>耶穌回答說，我實實在在的告訴你，人若不</a:t>
            </a:r>
            <a:r>
              <a:rPr lang="zh-TW" altLang="zh-TW" b="1" dirty="0" smtClean="0">
                <a:solidFill>
                  <a:srgbClr val="0000FF"/>
                </a:solidFill>
              </a:rPr>
              <a:t>重生</a:t>
            </a:r>
            <a:r>
              <a:rPr lang="zh-TW" altLang="zh-TW" b="1" dirty="0" smtClean="0"/>
              <a:t>，</a:t>
            </a:r>
            <a:r>
              <a:rPr lang="zh-TW" altLang="en-US" b="1" dirty="0" smtClean="0"/>
              <a:t>  </a:t>
            </a:r>
            <a:r>
              <a:rPr lang="zh-TW" altLang="zh-TW" b="1" dirty="0" smtClean="0"/>
              <a:t>就不能見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神的國</a:t>
            </a:r>
            <a:r>
              <a:rPr lang="zh-TW" altLang="zh-TW" b="1" dirty="0" smtClean="0"/>
              <a:t>。</a:t>
            </a:r>
            <a:endParaRPr lang="en-US" altLang="zh-TW" b="1" dirty="0" smtClean="0"/>
          </a:p>
          <a:p>
            <a:pPr>
              <a:lnSpc>
                <a:spcPct val="150000"/>
              </a:lnSpc>
              <a:defRPr/>
            </a:pPr>
            <a:r>
              <a:rPr lang="zh-TW" altLang="en-US" b="1" dirty="0" smtClean="0"/>
              <a:t>就像我們要過體驗美國的生活，我們必須實際的去美國一樣。</a:t>
            </a:r>
            <a:endParaRPr lang="en-US" altLang="zh-TW" b="1" dirty="0" smtClean="0"/>
          </a:p>
          <a:p>
            <a:pPr>
              <a:lnSpc>
                <a:spcPct val="150000"/>
              </a:lnSpc>
              <a:defRPr/>
            </a:pPr>
            <a:r>
              <a:rPr lang="zh-TW" altLang="en-US" b="1" dirty="0" smtClean="0"/>
              <a:t>今天我們若要過一種屬神的生活，就必須重生，進到神的國裏</a:t>
            </a:r>
            <a:r>
              <a:rPr lang="en-US" altLang="zh-TW" b="1" dirty="0" smtClean="0"/>
              <a:t>!</a:t>
            </a:r>
            <a:endParaRPr lang="zh-TW" altLang="en-US" b="1" dirty="0" smtClean="0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C399E35-AFF5-4884-833D-A8DA673A9CF8}" type="slidenum">
              <a:rPr lang="en-US" altLang="zh-TW" smtClean="0"/>
              <a:pPr eaLnBrk="1" hangingPunct="1"/>
              <a:t>17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Arial" pitchFamily="34" charset="0"/>
              </a:rPr>
              <a:t>如何能重生呢？</a:t>
            </a:r>
            <a:r>
              <a:rPr lang="zh-TW" altLang="zh-TW" b="1" dirty="0" smtClean="0">
                <a:latin typeface="Arial" pitchFamily="34" charset="0"/>
              </a:rPr>
              <a:t>耶穌回答說，我實實在在的告訴你，人若不是從</a:t>
            </a:r>
            <a:r>
              <a:rPr lang="zh-TW" altLang="zh-TW" sz="2000" b="1" dirty="0" smtClean="0">
                <a:solidFill>
                  <a:srgbClr val="0000FF"/>
                </a:solidFill>
                <a:latin typeface="Arial" pitchFamily="34" charset="0"/>
              </a:rPr>
              <a:t>水</a:t>
            </a:r>
            <a:r>
              <a:rPr lang="zh-TW" altLang="zh-TW" b="1" dirty="0" smtClean="0">
                <a:latin typeface="Arial" pitchFamily="34" charset="0"/>
              </a:rPr>
              <a:t>和</a:t>
            </a:r>
            <a:r>
              <a:rPr lang="zh-TW" altLang="zh-TW" sz="2000" b="1" dirty="0" smtClean="0">
                <a:solidFill>
                  <a:srgbClr val="0000FF"/>
                </a:solidFill>
                <a:latin typeface="Arial" pitchFamily="34" charset="0"/>
              </a:rPr>
              <a:t>靈</a:t>
            </a:r>
            <a:r>
              <a:rPr lang="zh-TW" altLang="zh-TW" b="1" dirty="0" smtClean="0">
                <a:latin typeface="Arial" pitchFamily="34" charset="0"/>
              </a:rPr>
              <a:t>生的，就不能進神的國。</a:t>
            </a:r>
            <a:endParaRPr lang="en-US" altLang="zh-TW" b="1" dirty="0" smtClean="0">
              <a:latin typeface="Arial" pitchFamily="34" charset="0"/>
            </a:endParaRPr>
          </a:p>
          <a:p>
            <a:r>
              <a:rPr lang="zh-TW" altLang="zh-TW" b="1" dirty="0" smtClean="0">
                <a:latin typeface="Arial" pitchFamily="34" charset="0"/>
              </a:rPr>
              <a:t>進入</a:t>
            </a:r>
            <a:r>
              <a:rPr lang="zh-TW" altLang="zh-TW" b="1" u="sng" dirty="0" smtClean="0">
                <a:solidFill>
                  <a:srgbClr val="0000FF"/>
                </a:solidFill>
                <a:latin typeface="Arial" pitchFamily="34" charset="0"/>
              </a:rPr>
              <a:t>水</a:t>
            </a:r>
            <a:r>
              <a:rPr lang="zh-TW" altLang="zh-TW" b="1" dirty="0" smtClean="0">
                <a:latin typeface="Arial" pitchFamily="34" charset="0"/>
              </a:rPr>
              <a:t>裏</a:t>
            </a:r>
            <a:r>
              <a:rPr lang="zh-TW" altLang="en-US" b="1" dirty="0" smtClean="0">
                <a:latin typeface="Arial" pitchFamily="34" charset="0"/>
              </a:rPr>
              <a:t>：</a:t>
            </a:r>
            <a:r>
              <a:rPr lang="zh-TW" altLang="zh-TW" b="1" dirty="0" smtClean="0">
                <a:latin typeface="Arial" pitchFamily="34" charset="0"/>
              </a:rPr>
              <a:t>代表埋葬我們這個人的</a:t>
            </a:r>
            <a:r>
              <a:rPr lang="zh-TW" altLang="zh-TW" b="1" dirty="0" smtClean="0">
                <a:solidFill>
                  <a:srgbClr val="FF0000"/>
                </a:solidFill>
                <a:latin typeface="Arial" pitchFamily="34" charset="0"/>
              </a:rPr>
              <a:t>罪</a:t>
            </a:r>
            <a:r>
              <a:rPr lang="zh-TW" altLang="zh-TW" b="1" dirty="0" smtClean="0">
                <a:latin typeface="Arial" pitchFamily="34" charset="0"/>
              </a:rPr>
              <a:t>、</a:t>
            </a:r>
            <a:r>
              <a:rPr lang="zh-TW" altLang="zh-TW" b="1" dirty="0" smtClean="0">
                <a:solidFill>
                  <a:srgbClr val="FF0000"/>
                </a:solidFill>
                <a:latin typeface="Arial" pitchFamily="34" charset="0"/>
              </a:rPr>
              <a:t>過犯</a:t>
            </a:r>
            <a:r>
              <a:rPr lang="zh-TW" altLang="zh-TW" b="1" dirty="0" smtClean="0">
                <a:latin typeface="Arial" pitchFamily="34" charset="0"/>
              </a:rPr>
              <a:t>、</a:t>
            </a:r>
            <a:r>
              <a:rPr lang="zh-TW" altLang="zh-TW" b="1" dirty="0" smtClean="0">
                <a:solidFill>
                  <a:srgbClr val="FF0000"/>
                </a:solidFill>
                <a:latin typeface="Arial" pitchFamily="34" charset="0"/>
              </a:rPr>
              <a:t>過錯</a:t>
            </a:r>
            <a:r>
              <a:rPr lang="zh-TW" altLang="zh-TW" b="1" dirty="0" smtClean="0">
                <a:latin typeface="Arial" pitchFamily="34" charset="0"/>
              </a:rPr>
              <a:t>和</a:t>
            </a:r>
            <a:r>
              <a:rPr lang="zh-TW" altLang="zh-TW" b="1" dirty="0" smtClean="0">
                <a:solidFill>
                  <a:srgbClr val="FF0000"/>
                </a:solidFill>
                <a:latin typeface="Arial" pitchFamily="34" charset="0"/>
              </a:rPr>
              <a:t>舊人</a:t>
            </a:r>
            <a:r>
              <a:rPr lang="zh-TW" altLang="zh-TW" b="1" dirty="0" smtClean="0">
                <a:latin typeface="Arial" pitchFamily="34" charset="0"/>
              </a:rPr>
              <a:t>，一切</a:t>
            </a:r>
            <a:r>
              <a:rPr lang="zh-TW" altLang="zh-TW" b="1" dirty="0" smtClean="0">
                <a:solidFill>
                  <a:srgbClr val="FF0000"/>
                </a:solidFill>
                <a:latin typeface="Arial" pitchFamily="34" charset="0"/>
              </a:rPr>
              <a:t>消極的事物</a:t>
            </a:r>
            <a:r>
              <a:rPr lang="zh-TW" altLang="zh-TW" b="1" dirty="0" smtClean="0">
                <a:latin typeface="Arial" pitchFamily="34" charset="0"/>
              </a:rPr>
              <a:t>。</a:t>
            </a:r>
            <a:endParaRPr lang="en-US" altLang="zh-TW" b="1" dirty="0" smtClean="0">
              <a:latin typeface="Arial" pitchFamily="34" charset="0"/>
            </a:endParaRPr>
          </a:p>
          <a:p>
            <a:r>
              <a:rPr lang="zh-TW" altLang="zh-TW" b="1" dirty="0" smtClean="0">
                <a:latin typeface="Arial" pitchFamily="34" charset="0"/>
              </a:rPr>
              <a:t>從</a:t>
            </a:r>
            <a:r>
              <a:rPr lang="zh-TW" altLang="zh-TW" b="1" u="sng" dirty="0" smtClean="0">
                <a:solidFill>
                  <a:srgbClr val="0000FF"/>
                </a:solidFill>
                <a:latin typeface="Arial" pitchFamily="34" charset="0"/>
              </a:rPr>
              <a:t>靈</a:t>
            </a:r>
            <a:r>
              <a:rPr lang="zh-TW" altLang="zh-TW" b="1" dirty="0" smtClean="0">
                <a:latin typeface="Arial" pitchFamily="34" charset="0"/>
              </a:rPr>
              <a:t>生</a:t>
            </a:r>
            <a:r>
              <a:rPr lang="zh-TW" altLang="en-US" b="1" dirty="0" smtClean="0">
                <a:latin typeface="Arial" pitchFamily="34" charset="0"/>
              </a:rPr>
              <a:t>：</a:t>
            </a:r>
            <a:r>
              <a:rPr lang="zh-TW" altLang="zh-TW" b="1" dirty="0" smtClean="0">
                <a:latin typeface="Arial" pitchFamily="34" charset="0"/>
              </a:rPr>
              <a:t>代表我們裏面接受神的聖靈，就是神永遠的生命，由神而生，成為神的兒女</a:t>
            </a:r>
            <a:r>
              <a:rPr lang="zh-TW" altLang="zh-TW" b="1" dirty="0" smtClean="0">
                <a:latin typeface="Arial" pitchFamily="34" charset="0"/>
              </a:rPr>
              <a:t>！</a:t>
            </a:r>
            <a:r>
              <a:rPr lang="zh-TW" altLang="en-US" b="1" dirty="0" smtClean="0">
                <a:latin typeface="Arial" pitchFamily="34" charset="0"/>
              </a:rPr>
              <a:t>我們可以藉着呼求主名，使我們這個人向神敞開，我們大家一同來</a:t>
            </a:r>
            <a:endParaRPr lang="en-US" altLang="zh-TW" b="1" dirty="0" smtClean="0">
              <a:latin typeface="Arial" pitchFamily="34" charset="0"/>
            </a:endParaRPr>
          </a:p>
          <a:p>
            <a:r>
              <a:rPr lang="zh-TW" altLang="en-US" b="1" dirty="0" smtClean="0">
                <a:latin typeface="Arial" pitchFamily="34" charset="0"/>
              </a:rPr>
              <a:t>呼求</a:t>
            </a:r>
            <a:r>
              <a:rPr lang="en-US" altLang="zh-TW" b="1" dirty="0" smtClean="0">
                <a:latin typeface="Arial" pitchFamily="34" charset="0"/>
              </a:rPr>
              <a:t>”</a:t>
            </a:r>
            <a:r>
              <a:rPr lang="zh-TW" altLang="en-US" b="1" dirty="0" smtClean="0">
                <a:latin typeface="Arial" pitchFamily="34" charset="0"/>
              </a:rPr>
              <a:t>哦，主耶穌！</a:t>
            </a:r>
            <a:r>
              <a:rPr lang="en-US" altLang="zh-TW" b="1" dirty="0" smtClean="0">
                <a:latin typeface="Arial" pitchFamily="34" charset="0"/>
              </a:rPr>
              <a:t>”</a:t>
            </a:r>
            <a:r>
              <a:rPr lang="zh-TW" altLang="en-US" b="1" dirty="0" smtClean="0">
                <a:latin typeface="Arial" pitchFamily="34" charset="0"/>
              </a:rPr>
              <a:t>三聲！</a:t>
            </a:r>
            <a:endParaRPr lang="en-US" altLang="zh-TW" b="1" dirty="0" smtClean="0">
              <a:latin typeface="Arial" pitchFamily="34" charset="0"/>
            </a:endParaRPr>
          </a:p>
          <a:p>
            <a:pPr>
              <a:lnSpc>
                <a:spcPct val="150000"/>
              </a:lnSpc>
            </a:pPr>
            <a:endParaRPr lang="zh-TW" altLang="en-US" b="1" dirty="0" smtClean="0">
              <a:latin typeface="Arial" pitchFamily="34" charset="0"/>
            </a:endParaRPr>
          </a:p>
          <a:p>
            <a:endParaRPr lang="zh-TW" altLang="en-US" dirty="0" smtClean="0">
              <a:latin typeface="Arial" pitchFamily="34" charset="0"/>
            </a:endParaRPr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B094D57-9BBF-4731-BF79-89155F3419D6}" type="slidenum">
              <a:rPr lang="en-US" altLang="zh-TW" smtClean="0"/>
              <a:pPr eaLnBrk="1" hangingPunct="1"/>
              <a:t>18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sz="1050" b="1" dirty="0" smtClean="0"/>
              <a:t>藉着呼求主名，我們已經踏出去一步了！我們一起念</a:t>
            </a:r>
            <a:r>
              <a:rPr lang="zh-TW" altLang="en-US" sz="1050" b="1" dirty="0" smtClean="0">
                <a:latin typeface="Candara" pitchFamily="34" charset="0"/>
                <a:ea typeface="標楷體" pitchFamily="65" charset="-120"/>
              </a:rPr>
              <a:t>第一處的經節，</a:t>
            </a:r>
            <a:r>
              <a:rPr lang="zh-TW" altLang="zh-TW" b="1" dirty="0" smtClean="0"/>
              <a:t>祂便救了我們，並不是本於我們所成就的義行，乃是照著祂的憐憫，藉著</a:t>
            </a:r>
            <a:r>
              <a:rPr lang="zh-TW" altLang="zh-TW" b="1" dirty="0" smtClean="0">
                <a:solidFill>
                  <a:srgbClr val="0000FF"/>
                </a:solidFill>
              </a:rPr>
              <a:t>重生的洗滌</a:t>
            </a:r>
            <a:r>
              <a:rPr lang="zh-TW" altLang="zh-TW" b="1" dirty="0" smtClean="0"/>
              <a:t>，和</a:t>
            </a:r>
            <a:r>
              <a:rPr lang="zh-TW" altLang="zh-TW" b="1" dirty="0" smtClean="0">
                <a:solidFill>
                  <a:srgbClr val="0000FF"/>
                </a:solidFill>
              </a:rPr>
              <a:t>聖靈的更</a:t>
            </a:r>
            <a:r>
              <a:rPr lang="zh-TW" altLang="en-US" b="1" dirty="0" smtClean="0">
                <a:solidFill>
                  <a:srgbClr val="0000FF"/>
                </a:solidFill>
              </a:rPr>
              <a:t>新</a:t>
            </a:r>
            <a:r>
              <a:rPr lang="zh-TW" altLang="zh-TW" b="1" dirty="0" smtClean="0"/>
              <a:t>。</a:t>
            </a:r>
            <a:r>
              <a:rPr lang="zh-TW" altLang="en-US" b="1" dirty="0" smtClean="0"/>
              <a:t>呼求主名是第一步，另外一步就是“受浸“！</a:t>
            </a:r>
            <a:endParaRPr lang="en-US" altLang="zh-TW" b="1" dirty="0" smtClean="0"/>
          </a:p>
          <a:p>
            <a:pPr>
              <a:lnSpc>
                <a:spcPct val="150000"/>
              </a:lnSpc>
              <a:defRPr/>
            </a:pPr>
            <a:endParaRPr lang="en-US" altLang="zh-TW" b="1" dirty="0" smtClean="0"/>
          </a:p>
          <a:p>
            <a:pPr>
              <a:defRPr/>
            </a:pPr>
            <a:r>
              <a:rPr lang="zh-TW" altLang="en-US" sz="1050" b="1" dirty="0" smtClean="0">
                <a:latin typeface="Candara" pitchFamily="34" charset="0"/>
                <a:ea typeface="標楷體" pitchFamily="65" charset="-120"/>
              </a:rPr>
              <a:t>馬可福音</a:t>
            </a:r>
            <a:r>
              <a:rPr lang="en-US" altLang="zh-TW" sz="1050" b="1" dirty="0" smtClean="0">
                <a:latin typeface="Candara" pitchFamily="34" charset="0"/>
                <a:ea typeface="標楷體" pitchFamily="65" charset="-120"/>
              </a:rPr>
              <a:t>16:16</a:t>
            </a:r>
            <a:r>
              <a:rPr lang="zh-TW" altLang="en-US" sz="1050" b="1" dirty="0" smtClean="0">
                <a:latin typeface="Candara" pitchFamily="34" charset="0"/>
                <a:ea typeface="標楷體" pitchFamily="65" charset="-120"/>
              </a:rPr>
              <a:t>，</a:t>
            </a:r>
            <a:r>
              <a:rPr lang="zh-TW" altLang="en-US" b="1" dirty="0" smtClean="0"/>
              <a:t>信而受浸的，必然得救</a:t>
            </a:r>
            <a:r>
              <a:rPr lang="zh-TW" altLang="en-US" b="1" dirty="0" smtClean="0"/>
              <a:t>。受浸，就是把我們的罪、過犯、過錯、消極的東西，都埋在水裏面！從水裏起來就是重生！一切都變成新的了！</a:t>
            </a:r>
            <a:endParaRPr lang="en-US" altLang="zh-TW" b="1" dirty="0" smtClean="0"/>
          </a:p>
          <a:p>
            <a:pPr>
              <a:defRPr/>
            </a:pPr>
            <a:endParaRPr lang="en-US" altLang="zh-TW" b="1" dirty="0" smtClean="0"/>
          </a:p>
          <a:p>
            <a:pPr>
              <a:defRPr/>
            </a:pPr>
            <a:r>
              <a:rPr lang="zh-TW" altLang="en-US" b="1" dirty="0" smtClean="0"/>
              <a:t>因此</a:t>
            </a:r>
            <a:r>
              <a:rPr lang="zh-TW" altLang="en-US" b="1" dirty="0" smtClean="0"/>
              <a:t>，若有人在基督裏，他就是新造；舊事已過， 看哪，</a:t>
            </a:r>
            <a:r>
              <a:rPr lang="zh-TW" altLang="en-US" b="1" dirty="0" smtClean="0">
                <a:solidFill>
                  <a:srgbClr val="0000FF"/>
                </a:solidFill>
              </a:rPr>
              <a:t>都變成新的了</a:t>
            </a:r>
            <a:r>
              <a:rPr lang="zh-TW" altLang="en-US" b="1" dirty="0" smtClean="0"/>
              <a:t>。再一次，因此，若有人在基督裏，他就是新造；舊事已過， 看哪，</a:t>
            </a:r>
            <a:r>
              <a:rPr lang="zh-TW" altLang="en-US" b="1" dirty="0" smtClean="0">
                <a:solidFill>
                  <a:srgbClr val="0000FF"/>
                </a:solidFill>
              </a:rPr>
              <a:t>都變成新的了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>
              <a:defRPr/>
            </a:pPr>
            <a:endParaRPr lang="en-US" altLang="zh-TW" b="1" dirty="0" smtClean="0"/>
          </a:p>
          <a:p>
            <a:pPr>
              <a:defRPr/>
            </a:pPr>
            <a:r>
              <a:rPr lang="zh-TW" altLang="en-US" b="1" dirty="0" smtClean="0"/>
              <a:t>今天，我們的生活，都是老舊的生活，今天，你可以有不一樣的選擇，就是過一個新的生活，就是有神的生活</a:t>
            </a:r>
            <a:r>
              <a:rPr lang="en-US" altLang="zh-TW" b="1" dirty="0" smtClean="0"/>
              <a:t>!</a:t>
            </a:r>
          </a:p>
          <a:p>
            <a:pPr>
              <a:defRPr/>
            </a:pPr>
            <a:r>
              <a:rPr lang="zh-TW" altLang="en-US" b="1" dirty="0" smtClean="0"/>
              <a:t>只要藉著簡單的受浸，就可以重生，有神的生命，進到神的國裏，享受神國一切的</a:t>
            </a:r>
            <a:r>
              <a:rPr lang="zh-TW" altLang="en-US" b="1" dirty="0" smtClean="0"/>
              <a:t>豐富！</a:t>
            </a:r>
            <a:endParaRPr lang="en-US" altLang="zh-TW" b="1" dirty="0" smtClean="0"/>
          </a:p>
          <a:p>
            <a:pPr>
              <a:defRPr/>
            </a:pPr>
            <a:endParaRPr lang="en-US" altLang="zh-TW" b="1" dirty="0" smtClean="0"/>
          </a:p>
          <a:p>
            <a:pPr>
              <a:defRPr/>
            </a:pPr>
            <a:r>
              <a:rPr lang="zh-TW" altLang="en-US" b="1" dirty="0" smtClean="0"/>
              <a:t>我們再把這首詩歌第ｘ節唱一次。詩歌可自選，跟召會生活有關的。（召會生活輝煌之至、喝喫看、阿可愛的召會生活</a:t>
            </a:r>
            <a:r>
              <a:rPr lang="en-US" altLang="zh-TW" b="1" dirty="0" smtClean="0"/>
              <a:t>…</a:t>
            </a:r>
            <a:r>
              <a:rPr lang="zh-TW" altLang="en-US" b="1" dirty="0" smtClean="0"/>
              <a:t>等）</a:t>
            </a:r>
            <a:endParaRPr lang="en-US" altLang="zh-TW" b="1" dirty="0" smtClean="0"/>
          </a:p>
          <a:p>
            <a:pPr>
              <a:defRPr/>
            </a:pPr>
            <a:endParaRPr lang="en-US" altLang="zh-TW" b="1" dirty="0" smtClean="0"/>
          </a:p>
          <a:p>
            <a:pPr>
              <a:lnSpc>
                <a:spcPct val="150000"/>
              </a:lnSpc>
              <a:defRPr/>
            </a:pPr>
            <a:endParaRPr lang="zh-TW" altLang="en-US" dirty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6431ACC-0B4D-44A6-9CAE-E0446F55533A}" type="slidenum">
              <a:rPr lang="en-US" altLang="zh-TW" smtClean="0"/>
              <a:pPr eaLnBrk="1" hangingPunct="1"/>
              <a:t>19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zh-TW" smtClean="0">
                <a:latin typeface="Arial" pitchFamily="34" charset="0"/>
              </a:rPr>
              <a:t>是無拘無束，親近大自然的生活嗎？</a:t>
            </a:r>
            <a:endParaRPr lang="zh-TW" altLang="en-US" smtClean="0">
              <a:latin typeface="Arial" pitchFamily="34" charset="0"/>
            </a:endParaRPr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962198F-F899-46E7-97DD-269D10B52AA3}" type="slidenum">
              <a:rPr lang="en-US" altLang="zh-TW" smtClean="0"/>
              <a:pPr eaLnBrk="1" hangingPunct="1"/>
              <a:t>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zh-TW" dirty="0" smtClean="0">
                <a:latin typeface="Arial" pitchFamily="34" charset="0"/>
              </a:rPr>
              <a:t>是</a:t>
            </a:r>
            <a:r>
              <a:rPr lang="zh-TW" altLang="zh-TW" dirty="0" smtClean="0">
                <a:latin typeface="Arial" pitchFamily="34" charset="0"/>
              </a:rPr>
              <a:t>每天追求浩瀚無涯</a:t>
            </a:r>
            <a:r>
              <a:rPr lang="zh-TW" altLang="en-US" dirty="0" smtClean="0">
                <a:latin typeface="Arial" pitchFamily="34" charset="0"/>
              </a:rPr>
              <a:t>學問</a:t>
            </a:r>
            <a:r>
              <a:rPr lang="zh-TW" altLang="zh-TW" dirty="0" smtClean="0">
                <a:latin typeface="Arial" pitchFamily="34" charset="0"/>
              </a:rPr>
              <a:t>的生活？</a:t>
            </a:r>
            <a:endParaRPr lang="zh-TW" altLang="en-US" dirty="0" smtClean="0">
              <a:latin typeface="Arial" pitchFamily="34" charset="0"/>
            </a:endParaRPr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9A9B9F2-90E7-4FD2-AC3C-C0DB3721B424}" type="slidenum">
              <a:rPr lang="en-US" altLang="zh-TW" smtClean="0"/>
              <a:pPr eaLnBrk="1" hangingPunct="1"/>
              <a:t>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zh-TW" smtClean="0">
                <a:latin typeface="Arial" pitchFamily="34" charset="0"/>
              </a:rPr>
              <a:t>還是，一種引人注目，表現才華的生活</a:t>
            </a:r>
            <a:r>
              <a:rPr lang="zh-TW" altLang="en-US" smtClean="0">
                <a:latin typeface="Arial" pitchFamily="34" charset="0"/>
              </a:rPr>
              <a:t>，獲得掌聲的生活</a:t>
            </a:r>
            <a:r>
              <a:rPr lang="zh-TW" altLang="zh-TW" smtClean="0">
                <a:latin typeface="Arial" pitchFamily="34" charset="0"/>
              </a:rPr>
              <a:t>呢？</a:t>
            </a:r>
            <a:endParaRPr lang="zh-TW" altLang="en-US" smtClean="0">
              <a:latin typeface="Arial" pitchFamily="34" charset="0"/>
            </a:endParaRPr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29F65DF-4DEF-40DF-A55D-6DFFC2B8899B}" type="slidenum">
              <a:rPr lang="en-US" altLang="zh-TW" smtClean="0"/>
              <a:pPr eaLnBrk="1" hangingPunct="1"/>
              <a:t>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zh-TW" smtClean="0">
                <a:latin typeface="Arial" pitchFamily="34" charset="0"/>
              </a:rPr>
              <a:t>亦或是，每天和所心愛的人在一起的生活呢？</a:t>
            </a:r>
            <a:endParaRPr lang="zh-TW" altLang="en-US" smtClean="0">
              <a:latin typeface="Arial" pitchFamily="34" charset="0"/>
            </a:endParaRPr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C84C125-2BE6-4995-A10B-A240F368A589}" type="slidenum">
              <a:rPr lang="en-US" altLang="zh-TW" smtClean="0"/>
              <a:pPr eaLnBrk="1" hangingPunct="1"/>
              <a:t>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zh-TW" smtClean="0">
                <a:latin typeface="Arial" pitchFamily="34" charset="0"/>
              </a:rPr>
              <a:t>還是你很簡單，只希望過著平安、和平的生活？</a:t>
            </a:r>
          </a:p>
          <a:p>
            <a:r>
              <a:rPr lang="zh-TW" altLang="zh-TW" smtClean="0">
                <a:latin typeface="Arial" pitchFamily="34" charset="0"/>
              </a:rPr>
              <a:t>這些都很好，可是，事情總是不從人願，在今天的生活、環境和社會上，往往被負面的事情所遮蓋，過於所發生美好的事。</a:t>
            </a:r>
            <a:endParaRPr lang="zh-TW" altLang="en-US" smtClean="0">
              <a:latin typeface="Arial" pitchFamily="34" charset="0"/>
            </a:endParaRPr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AC0FB46-79B2-4EA6-B3BE-EF93A0AAAEEB}" type="slidenum">
              <a:rPr lang="en-US" altLang="zh-TW" smtClean="0"/>
              <a:pPr eaLnBrk="1" hangingPunct="1"/>
              <a:t>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latin typeface="Arial" pitchFamily="34" charset="0"/>
              </a:rPr>
              <a:t>生活是忙碌的，</a:t>
            </a:r>
            <a:r>
              <a:rPr lang="zh-TW" altLang="zh-TW" smtClean="0">
                <a:latin typeface="Arial" pitchFamily="34" charset="0"/>
              </a:rPr>
              <a:t>我們往往被許多忙碌的事情給霸占，</a:t>
            </a:r>
            <a:r>
              <a:rPr lang="zh-TW" altLang="en-US" smtClean="0">
                <a:latin typeface="Arial" pitchFamily="34" charset="0"/>
              </a:rPr>
              <a:t>所以我們需要娛樂來調適一下。</a:t>
            </a:r>
            <a:endParaRPr lang="en-US" altLang="zh-TW" smtClean="0">
              <a:latin typeface="Arial" pitchFamily="34" charset="0"/>
            </a:endParaRPr>
          </a:p>
          <a:p>
            <a:r>
              <a:rPr lang="zh-TW" altLang="zh-TW" smtClean="0">
                <a:latin typeface="Arial" pitchFamily="34" charset="0"/>
              </a:rPr>
              <a:t>然而，娛樂好像並不能帶給我們滿足。</a:t>
            </a:r>
            <a:endParaRPr lang="zh-TW" altLang="en-US" smtClean="0">
              <a:latin typeface="Arial" pitchFamily="34" charset="0"/>
            </a:endParaRPr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2B64555-0E8F-4453-AE57-CC7227E7F180}" type="slidenum">
              <a:rPr lang="en-US" altLang="zh-TW" smtClean="0"/>
              <a:pPr eaLnBrk="1" hangingPunct="1"/>
              <a:t>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latin typeface="Arial" pitchFamily="34" charset="0"/>
              </a:rPr>
              <a:t>換來的很多時候都是空虛。聖經有一句話，是智慧之王所羅門王所說的，請一起念這處經節。</a:t>
            </a: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C9D4195-E94B-4D18-84C3-15015EFDA97C}" type="slidenum">
              <a:rPr lang="en-US" altLang="zh-TW" smtClean="0"/>
              <a:pPr eaLnBrk="1" hangingPunct="1"/>
              <a:t>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latin typeface="Arial" pitchFamily="34" charset="0"/>
              </a:rPr>
              <a:t>現實的情況是這樣：</a:t>
            </a:r>
            <a:r>
              <a:rPr lang="zh-TW" altLang="zh-TW" smtClean="0">
                <a:latin typeface="Arial" pitchFamily="34" charset="0"/>
              </a:rPr>
              <a:t>因著文明的發展，我們帶來許多汙染。並且還有許多地震、饑荒。</a:t>
            </a:r>
            <a:endParaRPr lang="zh-TW" altLang="en-US" smtClean="0">
              <a:latin typeface="Arial" pitchFamily="34" charset="0"/>
            </a:endParaRPr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60CC4C9-05BD-47D1-8D2C-622A6CDD5F3E}" type="slidenum">
              <a:rPr lang="en-US" altLang="zh-TW" smtClean="0"/>
              <a:pPr eaLnBrk="1" hangingPunct="1"/>
              <a:t>9</a:t>
            </a:fld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rainbowdir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 altLang="zh-TW">
              <a:latin typeface="Arial" charset="0"/>
              <a:ea typeface="新細明體" charset="-12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593AF-253D-449B-9419-B71F21A602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54709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459A7-4617-4F1C-8E5D-70F79E1BCC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96178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4F471-A7C7-4A17-A215-4161D114EB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471538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5CED7-DF66-4B9B-BEED-C528F08D88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66822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38D3B-DDD0-4A67-A4CF-54FC8A253B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00606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91B40-8491-4114-8D59-0F2ECE279F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28283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89807-37D8-4C30-826D-A718D1325D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24984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C3A8C-B814-4A7A-BEE2-218A410E96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25076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F851C-F8E9-4B18-A696-EE0D0CBC47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09758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28A16-C408-4D0A-82A4-99BF018145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1888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0BB46-F3BB-40F5-AB4D-03ECB86F11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22311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D6617-1238-4CCA-807A-DCCE2FA8F5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584663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F15F1-6956-47DC-A72C-098B88FCC5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70692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4" descr="rainbowdirt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44F33A38-524B-4435-978F-B8BE3DB802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3"/>
          <p:cNvSpPr txBox="1">
            <a:spLocks noChangeArrowheads="1"/>
          </p:cNvSpPr>
          <p:nvPr/>
        </p:nvSpPr>
        <p:spPr bwMode="auto">
          <a:xfrm>
            <a:off x="285750" y="1268413"/>
            <a:ext cx="85344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8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 美 的 生 活</a:t>
            </a:r>
            <a:endParaRPr lang="en-US" altLang="zh-TW" sz="88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75" name="Text Box 90"/>
          <p:cNvSpPr txBox="1">
            <a:spLocks noChangeArrowheads="1"/>
          </p:cNvSpPr>
          <p:nvPr/>
        </p:nvSpPr>
        <p:spPr bwMode="auto">
          <a:xfrm>
            <a:off x="1250950" y="2470150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zh-TW" sz="2000">
                <a:solidFill>
                  <a:schemeClr val="tx2"/>
                </a:solidFill>
                <a:ea typeface="新細明體" pitchFamily="18" charset="-120"/>
              </a:rPr>
              <a:t>The Splendid Life</a:t>
            </a:r>
            <a:endParaRPr lang="en-US" altLang="zh-TW" sz="6600">
              <a:ea typeface="新細明體" pitchFamily="18" charset="-120"/>
            </a:endParaRPr>
          </a:p>
        </p:txBody>
      </p:sp>
      <p:pic>
        <p:nvPicPr>
          <p:cNvPr id="4" name="Picture 2" descr="C:\Users\asus\Desktop\至美的生活PPT\封面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240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 bwMode="auto">
          <a:xfrm>
            <a:off x="926114" y="520699"/>
            <a:ext cx="7226064" cy="190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zh-TW" altLang="en-US" sz="4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1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朋友，</a:t>
            </a:r>
            <a:r>
              <a:rPr lang="zh-TW" altLang="zh-TW" sz="4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1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請問</a:t>
            </a:r>
            <a:r>
              <a:rPr lang="zh-TW" altLang="en-US" sz="4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1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您</a:t>
            </a:r>
            <a:r>
              <a:rPr lang="zh-TW" altLang="zh-TW" sz="4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1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的心中，嚮往</a:t>
            </a:r>
            <a:r>
              <a:rPr lang="en-US" altLang="zh-TW" sz="4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1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/>
            </a:r>
            <a:br>
              <a:rPr lang="en-US" altLang="zh-TW" sz="4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1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</a:br>
            <a:r>
              <a:rPr lang="zh-TW" altLang="zh-TW" sz="4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lumMod val="1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過哪一種的生活呢？</a:t>
            </a:r>
            <a:endParaRPr lang="zh-TW" altLang="en-US" sz="4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lumMod val="10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457200" y="-207963"/>
            <a:ext cx="8229600" cy="1143001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社會滿了不公不義與動盪</a:t>
            </a:r>
          </a:p>
        </p:txBody>
      </p:sp>
      <p:pic>
        <p:nvPicPr>
          <p:cNvPr id="13315" name="Picture 4" descr="C:\Users\asus\Desktop\至美的生活PPT\不義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4350"/>
            <a:ext cx="5694363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C:\Users\asus\Desktop\至美的生活PPT\不義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935038"/>
            <a:ext cx="4679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C:\Users\asus\Desktop\至美的生活PPT\戰爭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529590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C:\Users\asus\Desktop\至美的生活PPT\戰爭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3567113"/>
            <a:ext cx="4794250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Users\asus\Desktop\至美的生活PPT\國度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475"/>
            <a:ext cx="9144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內容版面配置區 2"/>
          <p:cNvSpPr>
            <a:spLocks noGrp="1"/>
          </p:cNvSpPr>
          <p:nvPr>
            <p:ph idx="1"/>
          </p:nvPr>
        </p:nvSpPr>
        <p:spPr>
          <a:xfrm>
            <a:off x="0" y="7938"/>
            <a:ext cx="9144000" cy="3700462"/>
          </a:xfrm>
        </p:spPr>
        <p:txBody>
          <a:bodyPr/>
          <a:lstStyle/>
          <a:p>
            <a:pPr algn="ctr">
              <a:buFontTx/>
              <a:buNone/>
            </a:pPr>
            <a:r>
              <a:rPr lang="zh-TW" altLang="en-US" smtClean="0">
                <a:solidFill>
                  <a:srgbClr val="EF8511"/>
                </a:solidFill>
                <a:latin typeface="標楷體" pitchFamily="65" charset="-120"/>
                <a:ea typeface="標楷體" pitchFamily="65" charset="-120"/>
              </a:rPr>
              <a:t>至美的生活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zh-TW" smtClean="0">
                <a:solidFill>
                  <a:srgbClr val="EF8511"/>
                </a:solidFill>
                <a:latin typeface="標楷體" pitchFamily="65" charset="-120"/>
                <a:ea typeface="標楷體" pitchFamily="65" charset="-120"/>
              </a:rPr>
              <a:t>召會生活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，也就是</a:t>
            </a:r>
            <a:r>
              <a:rPr lang="zh-TW" altLang="zh-TW" smtClean="0">
                <a:solidFill>
                  <a:srgbClr val="EF8511"/>
                </a:solidFill>
                <a:latin typeface="標楷體" pitchFamily="65" charset="-120"/>
                <a:ea typeface="標楷體" pitchFamily="65" charset="-120"/>
              </a:rPr>
              <a:t>國度的生活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algn="ctr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國度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神生命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掌權的範圍。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algn="ctr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神的國不在於喫喝，乃在於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公義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和平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、並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聖靈中的喜樂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。」羅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14:17</a:t>
            </a:r>
          </a:p>
          <a:p>
            <a:pPr algn="ctr">
              <a:buFontTx/>
              <a:buNone/>
            </a:pPr>
            <a:endParaRPr lang="en-US" altLang="zh-TW" sz="1600" smtClean="0">
              <a:latin typeface="標楷體" pitchFamily="65" charset="-120"/>
              <a:ea typeface="標楷體" pitchFamily="65" charset="-120"/>
            </a:endParaRPr>
          </a:p>
          <a:p>
            <a:pPr algn="ctr">
              <a:buFontTx/>
              <a:buNone/>
            </a:pPr>
            <a:endParaRPr lang="en-US" altLang="zh-TW" sz="1200" smtClean="0">
              <a:solidFill>
                <a:srgbClr val="6600CC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b="1" smtClean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457200" y="-127000"/>
            <a:ext cx="8229600" cy="1143000"/>
          </a:xfrm>
        </p:spPr>
        <p:txBody>
          <a:bodyPr/>
          <a:lstStyle/>
          <a:p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有什麼生命，就過什麼樣的生活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0" y="898525"/>
            <a:ext cx="91440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TW" altLang="en-US" sz="3200" b="1" kern="0" dirty="0">
                <a:latin typeface="微軟正黑體" pitchFamily="34" charset="-120"/>
                <a:ea typeface="微軟正黑體" pitchFamily="34" charset="-120"/>
              </a:rPr>
              <a:t>想飛</a:t>
            </a:r>
            <a:r>
              <a:rPr lang="en-US" altLang="zh-TW" sz="3200" b="1" kern="0" dirty="0"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TW" altLang="en-US" sz="3200" b="1" kern="0" dirty="0">
                <a:latin typeface="微軟正黑體" pitchFamily="34" charset="-120"/>
                <a:ea typeface="微軟正黑體" pitchFamily="34" charset="-120"/>
              </a:rPr>
              <a:t>想跑得快</a:t>
            </a:r>
            <a:r>
              <a:rPr lang="en-US" altLang="zh-TW" sz="3200" b="1" kern="0" dirty="0"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TW" altLang="en-US" sz="3200" b="1" kern="0" dirty="0">
                <a:latin typeface="微軟正黑體" pitchFamily="34" charset="-120"/>
                <a:ea typeface="微軟正黑體" pitchFamily="34" charset="-120"/>
              </a:rPr>
              <a:t>想在水裏優遊自在</a:t>
            </a:r>
            <a:r>
              <a:rPr lang="en-US" altLang="zh-TW" sz="3200" b="1" kern="0" dirty="0">
                <a:latin typeface="微軟正黑體" pitchFamily="34" charset="-120"/>
                <a:ea typeface="微軟正黑體" pitchFamily="34" charset="-120"/>
              </a:rPr>
              <a:t>?</a:t>
            </a:r>
          </a:p>
        </p:txBody>
      </p:sp>
      <p:pic>
        <p:nvPicPr>
          <p:cNvPr id="5" name="Picture 4" descr="C:\Users\asus\Desktop\至美的生活PPT\老鷹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3351213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asus\Desktop\至美的生活PPT\豹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2924175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Users\asus\Desktop\至美的生活PPT\魚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960688"/>
            <a:ext cx="2419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-252536" y="5184482"/>
            <a:ext cx="9577064" cy="249299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羅馬書</a:t>
            </a:r>
            <a:r>
              <a:rPr lang="en-US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14:17</a:t>
            </a:r>
          </a:p>
          <a:p>
            <a:pPr>
              <a:defRPr/>
            </a:pPr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神的國不在於喫喝，乃在於</a:t>
            </a:r>
            <a:r>
              <a:rPr lang="zh-TW" altLang="zh-TW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公義</a:t>
            </a:r>
            <a:r>
              <a:rPr lang="zh-TW" altLang="zh-TW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和平</a:t>
            </a:r>
            <a:r>
              <a:rPr lang="zh-TW" altLang="zh-TW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、並</a:t>
            </a:r>
            <a:r>
              <a:rPr lang="zh-TW" altLang="zh-TW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聖靈中</a:t>
            </a:r>
            <a:r>
              <a:rPr lang="zh-TW" altLang="en-US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en-US" altLang="zh-TW" sz="32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的喜樂</a:t>
            </a:r>
            <a:r>
              <a:rPr lang="zh-TW" altLang="zh-TW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en-US" altLang="zh-TW" sz="32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en-US" altLang="zh-TW" sz="32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8842 C 0.06892 -0.08842 0.125 -0.01365 0.125 0.07824 C 0.125 0.17014 0.06892 0.24491 2.22222E-6 0.24491 C -0.06893 0.24491 -0.125 0.17014 -0.125 0.07824 C -0.125 -0.01365 -0.06893 -0.08842 2.22222E-6 -0.08842 Z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07963"/>
            <a:ext cx="8229600" cy="1143001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可愛的召會生活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彼此相愛</a:t>
            </a:r>
          </a:p>
        </p:txBody>
      </p:sp>
      <p:pic>
        <p:nvPicPr>
          <p:cNvPr id="41986" name="Picture 2" descr="C:\Users\asus\Desktop\至美的生活PPT\召會生活\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8663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 descr="C:\Users\asus\Desktop\至美的生活PPT\召會生活\IMG_709904599807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728663"/>
            <a:ext cx="6732587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C:\Users\asus\Desktop\至美的生活PPT\召會生活\IMG_275197030768676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35038"/>
            <a:ext cx="77501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可愛的召會生活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戶外活動</a:t>
            </a:r>
          </a:p>
        </p:txBody>
      </p:sp>
      <p:pic>
        <p:nvPicPr>
          <p:cNvPr id="43011" name="Picture 3" descr="C:\Users\asus\Desktop\至美的生活PPT\召會生活\IMG_3903943392495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920750"/>
            <a:ext cx="7974012" cy="53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 descr="C:\Users\asus\Desktop\至美的生活PPT\召會生活\IMG_5294605112103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0113"/>
            <a:ext cx="7775575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C:\Users\asus\Desktop\至美的生活PPT\召會生活\下海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920750"/>
            <a:ext cx="7246937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C:\Users\asus\Desktop\至美的生活PPT\召會生活\20140622_1737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750"/>
            <a:ext cx="9144000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98438"/>
            <a:ext cx="8229600" cy="1143001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可愛的召會生活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學習成長</a:t>
            </a:r>
          </a:p>
        </p:txBody>
      </p:sp>
      <p:pic>
        <p:nvPicPr>
          <p:cNvPr id="44034" name="Picture 2" descr="C:\Users\asus\Desktop\至美的生活PPT\召會生活\兒童\DSC008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72009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C:\Users\asus\Desktop\至美的生活PPT\召會生活\兒童\DSC077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2106613"/>
            <a:ext cx="6335712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C:\Users\asus\Desktop\至美的生活PPT\召會生活\兒童\DSC012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244600"/>
            <a:ext cx="6948488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457200" y="-279400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可愛的召會生活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海外篇</a:t>
            </a:r>
          </a:p>
        </p:txBody>
      </p:sp>
      <p:pic>
        <p:nvPicPr>
          <p:cNvPr id="16389" name="Picture 5" descr="C:\Users\asus\Desktop\至美的生活PPT\召會生活\拉斯維加斯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8074025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C:\Users\asus\Desktop\至美的生活PPT\召會生活\安納罕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11200"/>
            <a:ext cx="8332787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C:\Users\asus\Desktop\至美的生活PPT\召會生活\梁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692150"/>
            <a:ext cx="7548562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C:\Users\asus\Desktop\至美的生活PPT\召會生活\約書亞國家公園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3600"/>
            <a:ext cx="8316913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457200" y="-198438"/>
            <a:ext cx="8229600" cy="1143001"/>
          </a:xfrm>
        </p:spPr>
        <p:txBody>
          <a:bodyPr/>
          <a:lstStyle/>
          <a:p>
            <a:r>
              <a:rPr lang="zh-TW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我們如何能過這樣的生活呢？</a:t>
            </a:r>
            <a:endParaRPr lang="zh-TW" altLang="en-US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97" b="15134"/>
          <a:stretch/>
        </p:blipFill>
        <p:spPr bwMode="auto">
          <a:xfrm>
            <a:off x="152399" y="944563"/>
            <a:ext cx="5175685" cy="568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860032" y="1340768"/>
            <a:ext cx="4139952" cy="410881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3:3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耶穌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回答說，我實實在在的告訴你，人若不</a:t>
            </a:r>
            <a:r>
              <a:rPr lang="zh-TW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重生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不能見</a:t>
            </a:r>
            <a:r>
              <a:rPr lang="zh-TW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神的國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57200" y="-19843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如何能重生呢？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548680"/>
            <a:ext cx="8866820" cy="263149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3:5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耶穌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回答說，我實實在在的告訴你，人若不是從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4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zh-TW" sz="4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靈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生的，就不能進神的國。</a:t>
            </a:r>
            <a:endParaRPr lang="zh-TW" altLang="en-US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57200" y="3472458"/>
            <a:ext cx="7607188" cy="338554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TW" altLang="zh-TW" sz="6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埋葬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我們這個人的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罪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過犯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過錯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舊人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，一切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消極的事物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defRPr/>
            </a:pPr>
            <a:r>
              <a:rPr lang="zh-TW" altLang="zh-TW" sz="6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靈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使我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們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裏面接受神的聖靈，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就是神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永遠的生命，由神而生，成為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神的兒女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defRPr/>
            </a:pPr>
            <a:endParaRPr lang="zh-TW" altLang="en-US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7" y="0"/>
            <a:ext cx="92586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563888" y="404664"/>
            <a:ext cx="524823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TW" altLang="en-US" sz="2400" b="1" dirty="0">
                <a:effectLst>
                  <a:glow rad="101600">
                    <a:srgbClr val="FFFF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400" b="1" dirty="0" smtClean="0">
                <a:effectLst>
                  <a:glow rad="101600">
                    <a:srgbClr val="FFFF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</a:t>
            </a:r>
            <a:r>
              <a:rPr lang="en-US" altLang="zh-TW" sz="2400" b="1" dirty="0" smtClean="0">
                <a:effectLst>
                  <a:glow rad="101600">
                    <a:srgbClr val="FFFF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3:5</a:t>
            </a:r>
            <a:endParaRPr lang="en-US" altLang="zh-TW" sz="2400" b="1" dirty="0">
              <a:effectLst>
                <a:glow rad="101600">
                  <a:srgbClr val="FFFFFF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defRPr/>
            </a:pPr>
            <a:r>
              <a:rPr lang="zh-TW" altLang="zh-TW" sz="3200" b="1" dirty="0" smtClean="0">
                <a:effectLst>
                  <a:glow rad="101600">
                    <a:srgbClr val="FFFF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祂</a:t>
            </a:r>
            <a:r>
              <a:rPr lang="zh-TW" altLang="zh-TW" sz="3200" b="1" dirty="0">
                <a:effectLst>
                  <a:glow rad="101600">
                    <a:srgbClr val="FFFF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便救了我們，並不是本於我們所成就的義行，</a:t>
            </a:r>
            <a:r>
              <a:rPr lang="zh-TW" altLang="zh-TW" sz="3200" b="1" dirty="0" smtClean="0">
                <a:effectLst>
                  <a:glow rad="101600">
                    <a:srgbClr val="FFFF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乃是</a:t>
            </a:r>
            <a:r>
              <a:rPr lang="zh-TW" altLang="zh-TW" sz="3200" b="1" dirty="0">
                <a:effectLst>
                  <a:glow rad="101600">
                    <a:srgbClr val="FFFF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照著祂的憐憫，藉著</a:t>
            </a:r>
            <a:r>
              <a:rPr lang="zh-TW" altLang="zh-TW" sz="3200" b="1" dirty="0">
                <a:solidFill>
                  <a:srgbClr val="0000FF"/>
                </a:solidFill>
                <a:effectLst>
                  <a:glow rad="101600">
                    <a:srgbClr val="FFFF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重生的洗滌</a:t>
            </a:r>
            <a:r>
              <a:rPr lang="zh-TW" altLang="zh-TW" sz="3200" b="1" dirty="0">
                <a:effectLst>
                  <a:glow rad="101600">
                    <a:srgbClr val="FFFF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，和</a:t>
            </a:r>
            <a:r>
              <a:rPr lang="zh-TW" altLang="zh-TW" sz="3200" b="1" dirty="0">
                <a:solidFill>
                  <a:srgbClr val="0000FF"/>
                </a:solidFill>
                <a:effectLst>
                  <a:glow rad="101600">
                    <a:srgbClr val="FFFF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聖靈的</a:t>
            </a:r>
            <a:r>
              <a:rPr lang="zh-TW" altLang="zh-TW" sz="3200" b="1" dirty="0" smtClean="0">
                <a:solidFill>
                  <a:srgbClr val="0000FF"/>
                </a:solidFill>
                <a:effectLst>
                  <a:glow rad="101600">
                    <a:srgbClr val="FFFF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</a:t>
            </a:r>
            <a:r>
              <a:rPr lang="zh-TW" altLang="en-US" sz="3200" b="1" dirty="0" smtClean="0">
                <a:solidFill>
                  <a:srgbClr val="0000FF"/>
                </a:solidFill>
                <a:effectLst>
                  <a:glow rad="101600">
                    <a:srgbClr val="FFFF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altLang="zh-TW" sz="3200" b="1" dirty="0" smtClean="0">
                <a:effectLst>
                  <a:glow rad="101600">
                    <a:srgbClr val="FFFF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effectLst>
                <a:glow rad="101600">
                  <a:srgbClr val="FFFFFF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563888" y="3045074"/>
            <a:ext cx="52200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TW" altLang="en-US" sz="2800" b="1" dirty="0">
                <a:effectLst>
                  <a:glow rad="101600">
                    <a:srgbClr val="FFFF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effectLst>
                  <a:glow rad="101600">
                    <a:srgbClr val="FFFF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400" b="1" dirty="0" smtClean="0">
                <a:effectLst>
                  <a:glow rad="101600">
                    <a:srgbClr val="FFFF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en-US" altLang="zh-TW" sz="2400" b="1" dirty="0" smtClean="0">
                <a:effectLst>
                  <a:glow rad="101600">
                    <a:srgbClr val="FFFF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16:16</a:t>
            </a:r>
            <a:endParaRPr lang="en-US" altLang="zh-TW" sz="2400" b="1" dirty="0">
              <a:effectLst>
                <a:glow rad="101600">
                  <a:srgbClr val="FFFFFF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defRPr/>
            </a:pPr>
            <a:r>
              <a:rPr lang="zh-TW" altLang="en-US" sz="3200" b="1" dirty="0">
                <a:effectLst>
                  <a:glow rad="101600">
                    <a:srgbClr val="FFFF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effectLst>
                  <a:glow rad="101600">
                    <a:srgbClr val="FFFF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信</a:t>
            </a:r>
            <a:r>
              <a:rPr lang="zh-TW" altLang="en-US" sz="3200" b="1" dirty="0">
                <a:effectLst>
                  <a:glow rad="101600">
                    <a:srgbClr val="FFFF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而受浸的，必然得救</a:t>
            </a:r>
            <a:r>
              <a:rPr lang="zh-TW" altLang="en-US" sz="3200" b="1" dirty="0" smtClean="0">
                <a:effectLst>
                  <a:glow rad="101600">
                    <a:srgbClr val="FFFF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effectLst>
                <a:glow rad="101600">
                  <a:srgbClr val="FFFFFF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593954" y="4628980"/>
            <a:ext cx="52181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TW" altLang="en-US" sz="2400" b="1" dirty="0">
                <a:effectLst>
                  <a:glow rad="101600">
                    <a:srgbClr val="FFFF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林後</a:t>
            </a:r>
            <a:r>
              <a:rPr lang="en-US" altLang="zh-TW" sz="2400" b="1" dirty="0">
                <a:effectLst>
                  <a:glow rad="101600">
                    <a:srgbClr val="FFFF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5:17</a:t>
            </a:r>
          </a:p>
          <a:p>
            <a:pPr algn="just">
              <a:defRPr/>
            </a:pPr>
            <a:r>
              <a:rPr lang="zh-TW" altLang="en-US" sz="3200" b="1" dirty="0">
                <a:effectLst>
                  <a:glow rad="101600">
                    <a:srgbClr val="FFFF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effectLst>
                  <a:glow rad="101600">
                    <a:srgbClr val="FFFF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因此</a:t>
            </a:r>
            <a:r>
              <a:rPr lang="zh-TW" altLang="en-US" sz="3200" b="1" dirty="0">
                <a:effectLst>
                  <a:glow rad="101600">
                    <a:srgbClr val="FFFF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，若有人在基督裏，他就是新造；舊事已過</a:t>
            </a:r>
            <a:r>
              <a:rPr lang="zh-TW" altLang="en-US" sz="3200" b="1" dirty="0" smtClean="0">
                <a:effectLst>
                  <a:glow rad="101600">
                    <a:srgbClr val="FFFF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 看</a:t>
            </a:r>
            <a:r>
              <a:rPr lang="zh-TW" altLang="en-US" sz="3200" b="1" dirty="0">
                <a:effectLst>
                  <a:glow rad="101600">
                    <a:srgbClr val="FFFF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哪，</a:t>
            </a:r>
            <a:r>
              <a:rPr lang="zh-TW" altLang="en-US" sz="3200" b="1" dirty="0">
                <a:solidFill>
                  <a:srgbClr val="0000FF"/>
                </a:solidFill>
                <a:effectLst>
                  <a:glow rad="101600">
                    <a:srgbClr val="FFFF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都變成新的了</a:t>
            </a:r>
            <a:r>
              <a:rPr lang="zh-TW" altLang="en-US" sz="3200" b="1" dirty="0" smtClean="0">
                <a:effectLst>
                  <a:glow rad="101600">
                    <a:srgbClr val="FFFF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effectLst>
                <a:glow rad="101600">
                  <a:srgbClr val="FFFFFF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8063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無拘無束的大自然生活？</a:t>
            </a:r>
          </a:p>
        </p:txBody>
      </p:sp>
      <p:pic>
        <p:nvPicPr>
          <p:cNvPr id="5123" name="Picture 3" descr="C:\Users\asus\Desktop\至美的生活PPT\大自然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063"/>
            <a:ext cx="9144000" cy="584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追求無涯學問的生活？</a:t>
            </a:r>
          </a:p>
        </p:txBody>
      </p:sp>
      <p:pic>
        <p:nvPicPr>
          <p:cNvPr id="6147" name="Picture 3" descr="C:\Users\asus\Desktop\至美的生活PPT\讀書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2963"/>
            <a:ext cx="5611813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:\Users\asus\Desktop\至美的生活PPT\讀書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3581400"/>
            <a:ext cx="4940300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j021301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j021302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ELPH317.wav">
            <a:hlinkClick r:id="" action="ppaction://media"/>
          </p:cNvPr>
          <p:cNvPicPr>
            <a:picLocks noRot="1" noChangeAspect="1"/>
          </p:cNvPicPr>
          <p:nvPr>
            <a:wavAudioFile r:embed="rId2" name="ELPHRG01.wav"/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C:\Users\asus\Desktop\至美的生活PPT\掌聲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27088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標題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表演才藝，獲得掌聲的生活？</a:t>
            </a:r>
          </a:p>
        </p:txBody>
      </p:sp>
      <p:pic>
        <p:nvPicPr>
          <p:cNvPr id="7172" name="Picture 2" descr="C:\Users\asus\Desktop\至美的生活PPT\掌聲3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6613"/>
            <a:ext cx="5619750" cy="3419475"/>
          </a:xfrm>
          <a:noFill/>
        </p:spPr>
      </p:pic>
      <p:pic>
        <p:nvPicPr>
          <p:cNvPr id="7170" name="Picture 3" descr="C:\Users\asus\Desktop\至美的生活PPT\掌聲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2954338"/>
            <a:ext cx="5975350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74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1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每天跟心愛的人在一起的生活？</a:t>
            </a:r>
          </a:p>
        </p:txBody>
      </p:sp>
      <p:pic>
        <p:nvPicPr>
          <p:cNvPr id="8195" name="Picture 3" descr="C:\Users\asus\Desktop\至美的生活PPT\伴侶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57150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:\Users\asus\Desktop\至美的生活PPT\伴侶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609975"/>
            <a:ext cx="48577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457200" y="-207963"/>
            <a:ext cx="8229600" cy="1143001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和平、安詳的生活</a:t>
            </a:r>
          </a:p>
        </p:txBody>
      </p:sp>
      <p:pic>
        <p:nvPicPr>
          <p:cNvPr id="9219" name="Picture 2" descr="C:\Users\asus\Desktop\至美的生活PPT\和平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600325"/>
            <a:ext cx="8677275" cy="4024313"/>
          </a:xfrm>
          <a:noFill/>
        </p:spPr>
      </p:pic>
      <p:sp>
        <p:nvSpPr>
          <p:cNvPr id="8196" name="標題 1"/>
          <p:cNvSpPr txBox="1">
            <a:spLocks/>
          </p:cNvSpPr>
          <p:nvPr/>
        </p:nvSpPr>
        <p:spPr bwMode="auto">
          <a:xfrm>
            <a:off x="457200" y="5381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zh-TW" altLang="en-US" sz="4400">
              <a:solidFill>
                <a:schemeClr val="tx2"/>
              </a:solidFill>
              <a:ea typeface="新細明體" pitchFamily="18" charset="-120"/>
            </a:endParaRPr>
          </a:p>
        </p:txBody>
      </p:sp>
      <p:pic>
        <p:nvPicPr>
          <p:cNvPr id="9221" name="Picture 5" descr="C:\Users\asus\Desktop\至美的生活PPT\鴿子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200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sus\Desktop\至美的生活PPT\黑暗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0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800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生活是忙碌的</a:t>
            </a:r>
            <a:r>
              <a:rPr lang="en-US" altLang="zh-TW" b="1" dirty="0" smtClean="0">
                <a:solidFill>
                  <a:srgbClr val="800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b="1" dirty="0" smtClean="0">
              <a:solidFill>
                <a:srgbClr val="80004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44" name="Picture 2" descr="C:\Users\asus\Desktop\至美的生活PPT\忙碌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"/>
            <a:ext cx="50800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C:\Users\asus\Desktop\至美的生活PPT\忙碌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3644900"/>
            <a:ext cx="48133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C:\Users\asus\Desktop\至美的生活PPT\遊樂機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"/>
            <a:ext cx="50800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 descr="C:\Users\asus\Desktop\至美的生活PPT\娛樂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213100"/>
            <a:ext cx="442753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sus\Desktop\至美的生活PPT\空虛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914400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0" y="-423863"/>
            <a:ext cx="9144000" cy="2520951"/>
          </a:xfrm>
        </p:spPr>
        <p:txBody>
          <a:bodyPr/>
          <a:lstStyle/>
          <a:p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空虛？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「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我轉看我手所作的一切工，和我工作中的勞碌；誰知都是虛空，都是捕風；在日光之下毫無益處。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」傳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2:11</a:t>
            </a:r>
            <a:endPara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43" name="Picture 2" descr="C:\Users\asus\Desktop\至美的生活PPT\空虛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914400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0" y="728663"/>
            <a:ext cx="9144000" cy="61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TW" altLang="en-US" sz="3200" kern="0" dirty="0">
                <a:latin typeface="微軟正黑體" pitchFamily="34" charset="-120"/>
                <a:ea typeface="微軟正黑體" pitchFamily="34" charset="-120"/>
              </a:rPr>
              <a:t>汙染</a:t>
            </a:r>
            <a:endParaRPr lang="en-US" altLang="zh-TW" sz="3200" kern="0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TW" altLang="en-US" sz="3200" kern="0" dirty="0">
                <a:latin typeface="微軟正黑體" pitchFamily="34" charset="-120"/>
                <a:ea typeface="微軟正黑體" pitchFamily="34" charset="-120"/>
              </a:rPr>
              <a:t>饑荒</a:t>
            </a:r>
            <a:endParaRPr lang="en-US" altLang="zh-TW" sz="3200" kern="0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TW" altLang="en-US" sz="3200" kern="0" dirty="0">
                <a:latin typeface="微軟正黑體" pitchFamily="34" charset="-120"/>
                <a:ea typeface="微軟正黑體" pitchFamily="34" charset="-120"/>
              </a:rPr>
              <a:t>地震</a:t>
            </a:r>
            <a:endParaRPr lang="en-US" altLang="zh-TW" sz="3200" kern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291" name="標題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現實的情況是這樣：</a:t>
            </a:r>
          </a:p>
        </p:txBody>
      </p:sp>
      <p:pic>
        <p:nvPicPr>
          <p:cNvPr id="12292" name="Picture 4" descr="C:\Users\asus\Desktop\至美的生活PPT\饑荒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05263"/>
            <a:ext cx="4103688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:\Users\asus\Desktop\至美的生活PPT\水汙染(垃圾)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8888"/>
            <a:ext cx="381000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C:\Users\asus\Desktop\至美的生活PPT\地震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971550"/>
            <a:ext cx="54324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4C4C4C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404040"/>
      </a:accent4>
      <a:accent5>
        <a:srgbClr val="ADADAD"/>
      </a:accent5>
      <a:accent6>
        <a:srgbClr val="5CB9E7"/>
      </a:accent6>
      <a:hlink>
        <a:srgbClr val="FF0080"/>
      </a:hlink>
      <a:folHlink>
        <a:srgbClr val="66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6282</TotalTime>
  <Words>1754</Words>
  <Application>Microsoft Office PowerPoint</Application>
  <PresentationFormat>如螢幕大小 (4:3)</PresentationFormat>
  <Paragraphs>108</Paragraphs>
  <Slides>19</Slides>
  <Notes>19</Notes>
  <HiddenSlides>0</HiddenSlides>
  <MMClips>3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Default Design</vt:lpstr>
      <vt:lpstr>投影片 1</vt:lpstr>
      <vt:lpstr>無拘無束的大自然生活？</vt:lpstr>
      <vt:lpstr>追求無涯學問的生活？</vt:lpstr>
      <vt:lpstr>表演才藝，獲得掌聲的生活？</vt:lpstr>
      <vt:lpstr>每天跟心愛的人在一起的生活？</vt:lpstr>
      <vt:lpstr>和平、安詳的生活</vt:lpstr>
      <vt:lpstr>生活是忙碌的…</vt:lpstr>
      <vt:lpstr>空虛？  「我轉看我手所作的一切工，和我工作中的勞碌；誰知都是虛空，都是捕風；在日光之下毫無益處。」傳2:11</vt:lpstr>
      <vt:lpstr>現實的情況是這樣：</vt:lpstr>
      <vt:lpstr>社會滿了不公不義與動盪</vt:lpstr>
      <vt:lpstr>投影片 11</vt:lpstr>
      <vt:lpstr>有什麼生命，就過什麼樣的生活</vt:lpstr>
      <vt:lpstr>可愛的召會生活-彼此相愛</vt:lpstr>
      <vt:lpstr>可愛的召會生活-戶外活動</vt:lpstr>
      <vt:lpstr>可愛的召會生活-學習成長</vt:lpstr>
      <vt:lpstr>可愛的召會生活-海外篇</vt:lpstr>
      <vt:lpstr>我們如何能過這樣的生活呢？</vt:lpstr>
      <vt:lpstr>如何能重生呢？</vt:lpstr>
      <vt:lpstr>投影片 19</vt:lpstr>
    </vt:vector>
  </TitlesOfParts>
  <Company>Presentation Magazine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Rainbow background design</dc:title>
  <dc:creator>Presentation Magazine</dc:creator>
  <cp:lastModifiedBy>asus</cp:lastModifiedBy>
  <cp:revision>216</cp:revision>
  <dcterms:modified xsi:type="dcterms:W3CDTF">2014-08-31T14:58:57Z</dcterms:modified>
</cp:coreProperties>
</file>