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52" autoAdjust="0"/>
  </p:normalViewPr>
  <p:slideViewPr>
    <p:cSldViewPr snapToGrid="0" snapToObjects="1">
      <p:cViewPr varScale="1">
        <p:scale>
          <a:sx n="46" d="100"/>
          <a:sy n="46" d="100"/>
        </p:scale>
        <p:origin x="-1434" y="-10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63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roundedCorners val="0"/>
  <c:style val="18"/>
  <c:chart>
    <c:title>
      <c:tx>
        <c:rich>
          <a:bodyPr rot="0"/>
          <a:lstStyle/>
          <a:p>
            <a:pPr lvl="0"/>
            <a:endParaRPr lang="zh-TW" alt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7.9472200000000007E-2"/>
          <c:y val="9.1525800000000004E-2"/>
          <c:w val="0.91910400000000003"/>
          <c:h val="0.769846999999999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人數</c:v>
                </c:pt>
              </c:strCache>
            </c:strRef>
          </c:tx>
          <c:spPr>
            <a:gradFill flip="none" rotWithShape="1">
              <a:gsLst>
                <a:gs pos="0">
                  <a:srgbClr val="2ECAFA"/>
                </a:gs>
                <a:gs pos="100000">
                  <a:srgbClr val="3482D5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Sheet1!$B$1:$E$1</c:f>
              <c:strCache>
                <c:ptCount val="4"/>
                <c:pt idx="0">
                  <c:v>2012寒假</c:v>
                </c:pt>
                <c:pt idx="1">
                  <c:v>2013暑假</c:v>
                </c:pt>
                <c:pt idx="2">
                  <c:v>2013寒假</c:v>
                </c:pt>
                <c:pt idx="3">
                  <c:v>  2014暑假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300</c:v>
                </c:pt>
                <c:pt idx="1">
                  <c:v>380</c:v>
                </c:pt>
                <c:pt idx="2">
                  <c:v>430</c:v>
                </c:pt>
                <c:pt idx="3">
                  <c:v>450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rgbClr val="87DF8F"/>
                </a:gs>
                <a:gs pos="100000">
                  <a:srgbClr val="18A536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Sheet1!$B$1:$E$1</c:f>
              <c:strCache>
                <c:ptCount val="4"/>
                <c:pt idx="0">
                  <c:v>2012寒假</c:v>
                </c:pt>
                <c:pt idx="1">
                  <c:v>2013暑假</c:v>
                </c:pt>
                <c:pt idx="2">
                  <c:v>2013寒假</c:v>
                </c:pt>
                <c:pt idx="3">
                  <c:v>  2014暑假</c:v>
                </c:pt>
              </c:strCache>
            </c:strRef>
          </c:cat>
          <c:val>
            <c:numRef>
              <c:f>Sheet1!$B$3:$E$3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8604160"/>
        <c:axId val="118605696"/>
      </c:barChart>
      <c:catAx>
        <c:axId val="118604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3400" b="0" i="0" u="none" strike="noStrike">
                <a:solidFill>
                  <a:srgbClr val="00F900"/>
                </a:solidFill>
                <a:effectLst/>
                <a:latin typeface="Helvetica Light"/>
              </a:defRPr>
            </a:pPr>
            <a:endParaRPr lang="zh-TW"/>
          </a:p>
        </c:txPr>
        <c:crossAx val="118605696"/>
        <c:crosses val="autoZero"/>
        <c:auto val="1"/>
        <c:lblAlgn val="ctr"/>
        <c:lblOffset val="100"/>
        <c:noMultiLvlLbl val="1"/>
      </c:catAx>
      <c:valAx>
        <c:axId val="11860569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EDDD5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300" b="0" i="0" u="none" strike="noStrike">
                <a:solidFill>
                  <a:srgbClr val="FFFFFF"/>
                </a:solidFill>
                <a:effectLst/>
                <a:latin typeface="Helvetica Light"/>
              </a:defRPr>
            </a:pPr>
            <a:endParaRPr lang="zh-TW"/>
          </a:p>
        </c:txPr>
        <c:crossAx val="118604160"/>
        <c:crosses val="autoZero"/>
        <c:crossBetween val="between"/>
        <c:majorUnit val="125"/>
        <c:minorUnit val="6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roundedCorners val="0"/>
  <c:style val="18"/>
  <c:chart>
    <c:title>
      <c:tx>
        <c:rich>
          <a:bodyPr rot="0"/>
          <a:lstStyle/>
          <a:p>
            <a:pPr lvl="0"/>
            <a:endParaRPr lang="zh-TW" alt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652399999999999"/>
          <c:y val="0.110864"/>
          <c:w val="0.78695199999999998"/>
          <c:h val="0.7230419999999999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人數</c:v>
                </c:pt>
              </c:strCache>
            </c:strRef>
          </c:tx>
          <c:spPr>
            <a:ln w="76200" cap="flat">
              <a:solidFill>
                <a:srgbClr val="FADD7F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circle"/>
            <c:size val="14"/>
            <c:spPr>
              <a:noFill/>
              <a:ln w="76200" cap="flat">
                <a:solidFill>
                  <a:srgbClr val="FADD7F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2012寒假</c:v>
                </c:pt>
                <c:pt idx="1">
                  <c:v>2013暑假</c:v>
                </c:pt>
                <c:pt idx="2">
                  <c:v>2013寒假</c:v>
                </c:pt>
                <c:pt idx="3">
                  <c:v>2014暑假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300</c:v>
                </c:pt>
                <c:pt idx="1">
                  <c:v>380</c:v>
                </c:pt>
                <c:pt idx="2">
                  <c:v>430</c:v>
                </c:pt>
                <c:pt idx="3">
                  <c:v>450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</c:strRef>
          </c:tx>
          <c:spPr>
            <a:ln w="76200" cap="flat">
              <a:solidFill>
                <a:srgbClr val="879EC0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circle"/>
            <c:size val="14"/>
            <c:spPr>
              <a:noFill/>
              <a:ln w="76200" cap="flat">
                <a:solidFill>
                  <a:srgbClr val="879EC0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2012寒假</c:v>
                </c:pt>
                <c:pt idx="1">
                  <c:v>2013暑假</c:v>
                </c:pt>
                <c:pt idx="2">
                  <c:v>2013寒假</c:v>
                </c:pt>
                <c:pt idx="3">
                  <c:v>2014暑假</c:v>
                </c:pt>
              </c:strCache>
            </c:strRef>
          </c:cat>
          <c:val>
            <c:numRef>
              <c:f>Sheet1!$B$3:$E$3</c:f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80032"/>
        <c:axId val="4781952"/>
      </c:lineChart>
      <c:catAx>
        <c:axId val="4780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rgbClr val="00F900"/>
                </a:solidFill>
                <a:effectLst/>
                <a:latin typeface="Helvetica Light"/>
              </a:defRPr>
            </a:pPr>
            <a:endParaRPr lang="zh-TW"/>
          </a:p>
        </c:txPr>
        <c:crossAx val="4781952"/>
        <c:crosses val="autoZero"/>
        <c:auto val="1"/>
        <c:lblAlgn val="ctr"/>
        <c:lblOffset val="100"/>
        <c:noMultiLvlLbl val="1"/>
      </c:catAx>
      <c:valAx>
        <c:axId val="478195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E3E3E3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300" b="0" i="0" u="none" strike="noStrike">
                <a:solidFill>
                  <a:srgbClr val="FFFFFF"/>
                </a:solidFill>
                <a:effectLst/>
                <a:latin typeface="Helvetica Light"/>
              </a:defRPr>
            </a:pPr>
            <a:endParaRPr lang="zh-TW"/>
          </a:p>
        </c:txPr>
        <c:crossAx val="4780032"/>
        <c:crosses val="autoZero"/>
        <c:crossBetween val="midCat"/>
        <c:majorUnit val="115"/>
        <c:minorUnit val="5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3078137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563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127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65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55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5487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413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558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97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877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082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91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標題文字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標題文字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6674">
              <a:defRPr sz="1800">
                <a:solidFill>
                  <a:srgbClr val="000000"/>
                </a:solidFill>
              </a:defRPr>
            </a:pPr>
            <a:r>
              <a:rPr sz="776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竹苗青少年</a:t>
            </a:r>
            <a:endParaRPr sz="776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lvl="0" defTabSz="566674">
              <a:defRPr sz="1800">
                <a:solidFill>
                  <a:srgbClr val="000000"/>
                </a:solidFill>
              </a:defRPr>
            </a:pPr>
            <a:r>
              <a:rPr sz="1164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N W6"/>
                <a:sym typeface="ヒラギノ明朝 ProN W6"/>
              </a:rPr>
              <a:t>寒暑假特會蒙恩</a:t>
            </a:r>
            <a:endParaRPr sz="1164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N W6"/>
              <a:sym typeface="ヒラギノ明朝 ProN W6"/>
            </a:endParaRP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974751"/>
          </a:xfrm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服事團相調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952500" y="2168872"/>
            <a:ext cx="11099800" cy="6708428"/>
          </a:xfrm>
          <a:prstGeom prst="rect">
            <a:avLst/>
          </a:prstGeom>
        </p:spPr>
        <p:txBody>
          <a:bodyPr/>
          <a:lstStyle/>
          <a:p>
            <a:pPr marL="444500" lvl="0" indent="-44450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700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兩個月一次</a:t>
            </a:r>
            <a:r>
              <a:rPr sz="7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44500" lvl="0" indent="-44450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700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研討規劃寒暑假特會</a:t>
            </a:r>
            <a:r>
              <a:rPr sz="7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44500" lvl="0" indent="-44450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700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各地服事蒙恩交通</a:t>
            </a:r>
            <a:r>
              <a:rPr sz="7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44500" lvl="0" indent="-44450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700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找出共同性負擔與實行</a:t>
            </a:r>
            <a:r>
              <a:rPr sz="7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 animBg="1" advAuto="0"/>
      <p:bldP spid="64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益處－服事者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639874" y="2210841"/>
            <a:ext cx="11725053" cy="6679159"/>
          </a:xfrm>
          <a:prstGeom prst="rect">
            <a:avLst/>
          </a:prstGeom>
        </p:spPr>
        <p:txBody>
          <a:bodyPr/>
          <a:lstStyle/>
          <a:p>
            <a:pPr marL="444500" lvl="0" indent="-444500">
              <a:defRPr sz="1800">
                <a:solidFill>
                  <a:srgbClr val="000000"/>
                </a:solidFill>
              </a:defRPr>
            </a:pPr>
            <a:r>
              <a:rPr sz="7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話語配搭人位約超過28人。</a:t>
            </a:r>
          </a:p>
          <a:p>
            <a:pPr marL="444500" lvl="0" indent="-444500">
              <a:defRPr sz="1800">
                <a:solidFill>
                  <a:srgbClr val="000000"/>
                </a:solidFill>
              </a:defRPr>
            </a:pPr>
            <a:r>
              <a:rPr sz="700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事務服事的成全</a:t>
            </a:r>
            <a:r>
              <a:rPr sz="7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1" animBg="1" advAuto="0"/>
      <p:bldP spid="67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952500" y="122529"/>
            <a:ext cx="11099800" cy="1718418"/>
          </a:xfrm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益處－福音朋友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177480" y="2160472"/>
            <a:ext cx="12649840" cy="7333374"/>
          </a:xfrm>
          <a:prstGeom prst="rect">
            <a:avLst/>
          </a:prstGeom>
        </p:spPr>
        <p:txBody>
          <a:bodyPr/>
          <a:lstStyle/>
          <a:p>
            <a:pPr marL="417830" lvl="0" indent="-417830" defTabSz="549148">
              <a:lnSpc>
                <a:spcPct val="50000"/>
              </a:lnSpc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5922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朋友數（16、41、35、49人）。</a:t>
            </a:r>
          </a:p>
          <a:p>
            <a:pPr marL="417830" lvl="0" indent="-417830" defTabSz="549148">
              <a:lnSpc>
                <a:spcPct val="50000"/>
              </a:lnSpc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5922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受浸（10、15、9人）。</a:t>
            </a:r>
          </a:p>
          <a:p>
            <a:pPr marL="417830" lvl="0" indent="-417830" defTabSz="549148">
              <a:lnSpc>
                <a:spcPct val="50000"/>
              </a:lnSpc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5922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加強福音朋友對基督與召會的認識</a:t>
            </a:r>
            <a:r>
              <a:rPr sz="5922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17830" lvl="0" indent="-417830" defTabSz="549148">
              <a:lnSpc>
                <a:spcPct val="50000"/>
              </a:lnSpc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5922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因著認識除去隔閡易調進小排或主日聚會</a:t>
            </a:r>
            <a:r>
              <a:rPr sz="5922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17830" lvl="0" indent="-417830" defTabSz="549148">
              <a:lnSpc>
                <a:spcPct val="50000"/>
              </a:lnSpc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5922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延續接觸家長</a:t>
            </a:r>
            <a:r>
              <a:rPr sz="5922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1" animBg="1" advAuto="0"/>
      <p:bldP spid="70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74430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N W6"/>
                <a:sym typeface="ヒラギノ明朝 ProN W6"/>
              </a:rPr>
              <a:t>益處－青少年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N W6"/>
              <a:sym typeface="ヒラギノ明朝 ProN W6"/>
            </a:endParaRP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952500" y="2232905"/>
            <a:ext cx="11566558" cy="7014990"/>
          </a:xfrm>
          <a:prstGeom prst="rect">
            <a:avLst/>
          </a:prstGeom>
        </p:spPr>
        <p:txBody>
          <a:bodyPr anchor="t"/>
          <a:lstStyle/>
          <a:p>
            <a:pPr marL="431165" lvl="0" indent="-431165" defTabSz="566674">
              <a:lnSpc>
                <a:spcPct val="60000"/>
              </a:lnSpc>
              <a:spcBef>
                <a:spcPts val="4000"/>
              </a:spcBef>
              <a:defRPr sz="1800">
                <a:solidFill>
                  <a:srgbClr val="000000"/>
                </a:solidFill>
              </a:defRPr>
            </a:pPr>
            <a:r>
              <a:rPr sz="6693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在真理、生命、靈的操練及性格上受成全</a:t>
            </a:r>
            <a:r>
              <a:rPr sz="6693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31165" lvl="0" indent="-431165" defTabSz="566674">
              <a:lnSpc>
                <a:spcPct val="70000"/>
              </a:lnSpc>
              <a:spcBef>
                <a:spcPts val="4000"/>
              </a:spcBef>
              <a:defRPr sz="1800">
                <a:solidFill>
                  <a:srgbClr val="000000"/>
                </a:solidFill>
              </a:defRPr>
            </a:pPr>
            <a:r>
              <a:rPr sz="6693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勇於邀約同學參加召會活動，主動作見證，作得人漁夫</a:t>
            </a:r>
            <a:r>
              <a:rPr sz="6693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31165" lvl="0" indent="-431165" defTabSz="566674">
              <a:lnSpc>
                <a:spcPct val="70000"/>
              </a:lnSpc>
              <a:spcBef>
                <a:spcPts val="4000"/>
              </a:spcBef>
              <a:defRPr sz="1800">
                <a:solidFill>
                  <a:srgbClr val="000000"/>
                </a:solidFill>
              </a:defRPr>
            </a:pPr>
            <a:r>
              <a:rPr sz="6693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能跨越地方界限，看見更多愛主的榜樣</a:t>
            </a:r>
            <a:r>
              <a:rPr sz="6693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 advAuto="0"/>
      <p:bldP spid="73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807857"/>
          </a:xfrm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益處－隊輔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667091" y="2431661"/>
            <a:ext cx="11670617" cy="6883895"/>
          </a:xfrm>
          <a:prstGeom prst="rect">
            <a:avLst/>
          </a:prstGeom>
        </p:spPr>
        <p:txBody>
          <a:bodyPr anchor="t"/>
          <a:lstStyle/>
          <a:p>
            <a:pPr marL="408940" lvl="0" indent="-408940" defTabSz="537463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5152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當地就讀大專</a:t>
            </a:r>
            <a:r>
              <a:rPr sz="5152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：                                                  </a:t>
            </a:r>
            <a:r>
              <a:rPr sz="5152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使召會各環，環環相扣，也使大專學以致用，服事召會中下一代</a:t>
            </a:r>
            <a:r>
              <a:rPr sz="5152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08940" lvl="0" indent="-408940" defTabSz="537463">
              <a:spcBef>
                <a:spcPts val="3800"/>
              </a:spcBef>
              <a:defRPr sz="1800">
                <a:solidFill>
                  <a:srgbClr val="000000"/>
                </a:solidFill>
              </a:defRPr>
            </a:pPr>
            <a:r>
              <a:rPr sz="5152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本地在外就讀大專</a:t>
            </a:r>
            <a:r>
              <a:rPr sz="5152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：（</a:t>
            </a:r>
            <a:r>
              <a:rPr sz="5152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含將升大專者</a:t>
            </a:r>
            <a:r>
              <a:rPr sz="5152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）                     </a:t>
            </a:r>
            <a:r>
              <a:rPr sz="5152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提供球場關心召會中的弟弟妹妹屬靈幸福，及作青少年生活中愛主的榜樣</a:t>
            </a:r>
            <a:r>
              <a:rPr sz="5152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召會扶持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3385" lvl="0" indent="-413385" defTabSz="543305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744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福音朋友報名補助</a:t>
            </a:r>
            <a:r>
              <a:rPr sz="744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13385" lvl="0" indent="-413385" defTabSz="543305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744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特會期間遊覽車資補助</a:t>
            </a:r>
            <a:r>
              <a:rPr sz="744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13385" lvl="0" indent="-413385" defTabSz="543305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744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同工及負責弟兄參與配搭</a:t>
            </a:r>
            <a:r>
              <a:rPr sz="744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1" animBg="1" advAuto="0"/>
      <p:bldP spid="79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羅東運動公園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asted-imag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4375"/>
          <a:stretch>
            <a:fillRect/>
          </a:stretch>
        </p:blipFill>
        <p:spPr>
          <a:xfrm>
            <a:off x="6731000" y="4965700"/>
            <a:ext cx="5334000" cy="389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pasted-imag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4375"/>
          <a:stretch>
            <a:fillRect/>
          </a:stretch>
        </p:blipFill>
        <p:spPr>
          <a:xfrm>
            <a:off x="6731000" y="635000"/>
            <a:ext cx="5334000" cy="389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asted-imag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635000"/>
            <a:ext cx="5334000" cy="822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12700"/>
            <a:ext cx="4311799" cy="323145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4346500" y="12700"/>
            <a:ext cx="4311800" cy="323145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8693001" y="12700"/>
            <a:ext cx="4311799" cy="323145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-1" y="3365500"/>
            <a:ext cx="4311800" cy="323145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91" name="10382341_10204098110158563_2135980412306773344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6500" y="3365500"/>
            <a:ext cx="4311800" cy="3231456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8693001" y="3365500"/>
            <a:ext cx="4311799" cy="323145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-1" y="6718300"/>
            <a:ext cx="4311800" cy="323145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94" name="10468032_10204098102518372_5527987107530390304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6500" y="6730779"/>
            <a:ext cx="4311800" cy="3218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10382137_10204098105558448_3000602655870111557_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3039" y="6711043"/>
            <a:ext cx="4245604" cy="3542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asted-image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"/>
          <a:stretch>
            <a:fillRect/>
          </a:stretch>
        </p:blipFill>
        <p:spPr>
          <a:xfrm>
            <a:off x="-479841" y="10059"/>
            <a:ext cx="4791640" cy="3228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10506817_10204098118038760_3386496383953525957_o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816" y="31284"/>
            <a:ext cx="4317345" cy="323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10536808_10204098092198114_8690679222804607071_o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78" y="3362653"/>
            <a:ext cx="4872117" cy="3249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10446163_10204098106278466_9098680607284016086_o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39" y="44720"/>
            <a:ext cx="4826224" cy="3219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10459072_10204098119278791_5513375431719243194_o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680" y="3382165"/>
            <a:ext cx="4813292" cy="3210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10359123_10204098099038285_1062721110967721702_o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093" y="6723869"/>
            <a:ext cx="4828118" cy="3220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校園相調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近三年參加人數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graphicFrame>
        <p:nvGraphicFramePr>
          <p:cNvPr id="37" name="Chart 37"/>
          <p:cNvGraphicFramePr/>
          <p:nvPr/>
        </p:nvGraphicFramePr>
        <p:xfrm>
          <a:off x="2125464" y="3074416"/>
          <a:ext cx="8927305" cy="5689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Shape 38"/>
          <p:cNvSpPr/>
          <p:nvPr/>
        </p:nvSpPr>
        <p:spPr>
          <a:xfrm>
            <a:off x="3244850" y="6150498"/>
            <a:ext cx="1270000" cy="1270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FFFFFF"/>
                </a:solidFill>
              </a:rPr>
              <a:t>300</a:t>
            </a:r>
          </a:p>
        </p:txBody>
      </p:sp>
      <p:sp>
        <p:nvSpPr>
          <p:cNvPr id="39" name="Shape 39"/>
          <p:cNvSpPr/>
          <p:nvPr/>
        </p:nvSpPr>
        <p:spPr>
          <a:xfrm>
            <a:off x="5283200" y="6150498"/>
            <a:ext cx="1270000" cy="1270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380</a:t>
            </a:r>
          </a:p>
        </p:txBody>
      </p:sp>
      <p:sp>
        <p:nvSpPr>
          <p:cNvPr id="40" name="Shape 40"/>
          <p:cNvSpPr/>
          <p:nvPr/>
        </p:nvSpPr>
        <p:spPr>
          <a:xfrm>
            <a:off x="7321550" y="6150498"/>
            <a:ext cx="1270000" cy="1270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430</a:t>
            </a:r>
          </a:p>
        </p:txBody>
      </p:sp>
      <p:sp>
        <p:nvSpPr>
          <p:cNvPr id="41" name="Shape 41"/>
          <p:cNvSpPr/>
          <p:nvPr/>
        </p:nvSpPr>
        <p:spPr>
          <a:xfrm>
            <a:off x="9366250" y="6150498"/>
            <a:ext cx="1270000" cy="1270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450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 animBg="1" advAuto="0"/>
      <p:bldP spid="37" grpId="2" animBg="1" advAuto="0"/>
      <p:bldP spid="38" grpId="3" animBg="1" advAuto="0"/>
      <p:bldP spid="39" grpId="4" animBg="1" advAuto="0"/>
      <p:bldP spid="40" grpId="5" animBg="1" advAuto="0"/>
      <p:bldP spid="41" grpId="6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0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06" name="10484263_10204098136759228_6364404006542786390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8802" y="7362"/>
            <a:ext cx="4307345" cy="326602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8693001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08" name="10403867_10204098135519197_181099461569620440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3395248"/>
            <a:ext cx="4296459" cy="3201708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4346500" y="33655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8693001" y="33655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11" name="10373073_10204098129679051_8664548092218713343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3" y="6728895"/>
            <a:ext cx="4286495" cy="298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10459062_10204098149359543_4382187193788845602_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7579" y="6757186"/>
            <a:ext cx="4310721" cy="315368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8693001" y="67183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14" name="10498592_10204098150959583_7189145089353623460_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0428" y="3385730"/>
            <a:ext cx="4323944" cy="3201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10382385_10204098140439320_1509608018738950754_o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0478" y="3380633"/>
            <a:ext cx="4666868" cy="3220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10454101_10204098124558923_5586755292653903731_o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502" y="-14846"/>
            <a:ext cx="4354017" cy="3269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10497079_10204098148279516_7624782892526929697_o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2543" y="6713405"/>
            <a:ext cx="4458505" cy="3094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10497186_10204098150519572_7445314036017752566_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5800" y="-2311"/>
            <a:ext cx="4728032" cy="3266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晨興生活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0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346500" y="127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8693001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-1" y="33655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4346500" y="33655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8693001" y="33655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28" name="10547783_10204109878732770_5637776932742744609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1" y="6725563"/>
            <a:ext cx="4292057" cy="3224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10494989_10204109902773371_4565547550642038997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363" y="6718300"/>
            <a:ext cx="4270075" cy="323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10531272_10204109866412462_4996644700241106109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3001" y="6718300"/>
            <a:ext cx="4311800" cy="3034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10463613_10204109874732670_3878227231591726906_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9402" y="3357661"/>
            <a:ext cx="4325995" cy="3239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10496177_10204109863292384_8424622235164600933_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42988" y="3323289"/>
            <a:ext cx="5183163" cy="3280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10463715_10204109899453288_3144010385589516386_o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6041" y="20637"/>
            <a:ext cx="4824699" cy="321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10460636_10204109887412987_6417218727057567565_o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01" y="-12056"/>
            <a:ext cx="4922651" cy="3280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10353284_10204109876372711_9042540284869764128_o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9542" y="-12056"/>
            <a:ext cx="4325716" cy="3280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10547760_10204109872612617_2476138720890645332_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0574" y="3365500"/>
            <a:ext cx="4336545" cy="323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聚會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0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4346500" y="127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8693001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43" name="10499489_10204109979895299_3942791740891616221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3423515"/>
            <a:ext cx="4311800" cy="3173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10443139_10204109979735295_1122361341922074751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6574" y="3373687"/>
            <a:ext cx="4311800" cy="323145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8693001" y="33655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46" name="1979336_10204109997255733_5812664608520796937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808" y="6607963"/>
            <a:ext cx="4311800" cy="3004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10531220_10204109977015227_1369285466013694272_o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13" y="6729208"/>
            <a:ext cx="4282713" cy="2854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10403846_10204109977735245_4216114229110751815_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2868" y="6740188"/>
            <a:ext cx="4291933" cy="318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10532812_10204109994295659_3068078651225298103_o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9643" y="3373687"/>
            <a:ext cx="4614430" cy="327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10504880_10204110015536190_119137477307091101_o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208" y="-42292"/>
            <a:ext cx="5013382" cy="3341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10548275_10204110008416012_2303084165177548004_o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2311" y="-23389"/>
            <a:ext cx="4338745" cy="327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10295941_10204109998735770_3193023928431090644_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1539" y="-22881"/>
            <a:ext cx="4435318" cy="3302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0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4346500" y="127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8693001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-1" y="33655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4346500" y="33655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8693001" y="33655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60" name="10517253_10204110027136480_2954252099582903084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6718299"/>
            <a:ext cx="4311800" cy="3077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10355667_10204109992215607_1247469987841059358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5134" y="6719216"/>
            <a:ext cx="4311800" cy="3144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10455004_10204110024976426_8425003320862556808_o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9830" y="6718300"/>
            <a:ext cx="4617777" cy="3077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1669853_10204110022616367_7228977945744698959_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6500" y="3363912"/>
            <a:ext cx="4311800" cy="3233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10428318_10204109999535790_6568061070241091952_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1616" y="-24352"/>
            <a:ext cx="4339064" cy="3268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10511535_10204109981015327_3450336676804871996_o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78862" y="12448"/>
            <a:ext cx="4399037" cy="3231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10397236_10204110006055953_2440385239557324825_o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0215" y="-546586"/>
            <a:ext cx="4402172" cy="3822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616569_10204109999255783_8786806394337811424_o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2259" y="3365500"/>
            <a:ext cx="4603884" cy="3263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10547760_10204109987375486_582380547470288532_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74888" y="3364262"/>
            <a:ext cx="4348025" cy="3233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10536822_10204110028816522_7766709795376707699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0" y="4965700"/>
            <a:ext cx="5334001" cy="389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10446247_10204110034936675_202385953061806844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0" y="635000"/>
            <a:ext cx="5334001" cy="389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10498405_10204110031936600_6371884831431392912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635000"/>
            <a:ext cx="5334000" cy="822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6" name="1941385_10204091516153717_4035961354573657138_o 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33" y="271991"/>
            <a:ext cx="14210066" cy="9481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童玩節相調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0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4346500" y="127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8693001" y="127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-1" y="33655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4346500" y="3365500"/>
            <a:ext cx="4311800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8693001" y="3365500"/>
            <a:ext cx="4311799" cy="323145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86" name="10404035_10204091441791858_4592555498462077266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896" y="6719525"/>
            <a:ext cx="4342329" cy="3078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616564_10204091475112691_1445972736916669869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8717" y="6703200"/>
            <a:ext cx="4289583" cy="326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1556360_10204091460032314_7603354247881103145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7141" y="6719602"/>
            <a:ext cx="4301914" cy="3064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10471379_10204091474072665_6997805804342149966_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9" y="3365500"/>
            <a:ext cx="4297696" cy="3274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10397138_10204091462032364_27543005963263487_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9544" y="3365500"/>
            <a:ext cx="4325712" cy="321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10255246_10204091459352297_2178830292785378888_o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3" y="-102627"/>
            <a:ext cx="4294693" cy="3389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graphicFrame>
        <p:nvGraphicFramePr>
          <p:cNvPr id="45" name="Chart 45"/>
          <p:cNvGraphicFramePr/>
          <p:nvPr/>
        </p:nvGraphicFramePr>
        <p:xfrm>
          <a:off x="1622390" y="2985516"/>
          <a:ext cx="10131489" cy="5498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平均每次約增長</a:t>
            </a:r>
            <a:endParaRPr sz="8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0" dirty="0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N W3"/>
                <a:sym typeface="ヒラギノ明朝 ProN W3"/>
              </a:rPr>
              <a:t>50~80人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報名對象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952500" y="2456122"/>
            <a:ext cx="11099800" cy="6421178"/>
          </a:xfrm>
          <a:prstGeom prst="rect">
            <a:avLst/>
          </a:prstGeom>
        </p:spPr>
        <p:txBody>
          <a:bodyPr/>
          <a:lstStyle/>
          <a:p>
            <a:pPr marL="417830" lvl="0" indent="-417830" defTabSz="549148">
              <a:lnSpc>
                <a:spcPct val="30000"/>
              </a:lnSpc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658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1     </a:t>
            </a:r>
            <a:r>
              <a:rPr sz="658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小五、六</a:t>
            </a:r>
            <a:endParaRPr sz="658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marL="417830" lvl="0" indent="-417830" defTabSz="549148">
              <a:lnSpc>
                <a:spcPct val="30000"/>
              </a:lnSpc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658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2     </a:t>
            </a:r>
            <a:r>
              <a:rPr sz="658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國中</a:t>
            </a:r>
            <a:endParaRPr sz="658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marL="417830" lvl="0" indent="-417830" defTabSz="549148">
              <a:lnSpc>
                <a:spcPct val="30000"/>
              </a:lnSpc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658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3     </a:t>
            </a:r>
            <a:r>
              <a:rPr sz="658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高中</a:t>
            </a:r>
            <a:endParaRPr sz="658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marL="417830" lvl="0" indent="-417830" defTabSz="549148">
              <a:lnSpc>
                <a:spcPct val="30000"/>
              </a:lnSpc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658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4     </a:t>
            </a:r>
            <a:r>
              <a:rPr sz="658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服事者</a:t>
            </a:r>
            <a:endParaRPr sz="658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marL="417830" lvl="0" indent="-417830" defTabSz="549148">
              <a:lnSpc>
                <a:spcPct val="30000"/>
              </a:lnSpc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658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5     </a:t>
            </a:r>
            <a:r>
              <a:rPr sz="658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家長</a:t>
            </a:r>
            <a:endParaRPr sz="658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marL="417830" lvl="0" indent="-417830" defTabSz="549148">
              <a:lnSpc>
                <a:spcPct val="30000"/>
              </a:lnSpc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658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6     </a:t>
            </a:r>
            <a:r>
              <a:rPr sz="658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福音朋友</a:t>
            </a:r>
            <a:endParaRPr sz="658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 animBg="1" advAuto="0"/>
      <p:bldP spid="50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753097"/>
          </a:xfrm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分班成全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952500" y="2477699"/>
            <a:ext cx="11099800" cy="6207221"/>
          </a:xfrm>
          <a:prstGeom prst="rect">
            <a:avLst/>
          </a:prstGeom>
        </p:spPr>
        <p:txBody>
          <a:bodyPr/>
          <a:lstStyle/>
          <a:p>
            <a:pPr marL="395605" lvl="0" indent="-395605" defTabSz="519937">
              <a:lnSpc>
                <a:spcPct val="70000"/>
              </a:lnSpc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801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小學</a:t>
            </a:r>
            <a:endParaRPr sz="801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marL="395605" lvl="0" indent="-395605" defTabSz="519937">
              <a:lnSpc>
                <a:spcPct val="70000"/>
              </a:lnSpc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801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國中</a:t>
            </a:r>
            <a:endParaRPr sz="801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marL="395605" lvl="0" indent="-395605" defTabSz="519937">
              <a:lnSpc>
                <a:spcPct val="70000"/>
              </a:lnSpc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801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高中</a:t>
            </a:r>
            <a:endParaRPr sz="801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  <a:p>
            <a:pPr marL="395605" lvl="0" indent="-395605" defTabSz="519937">
              <a:lnSpc>
                <a:spcPct val="70000"/>
              </a:lnSpc>
              <a:spcBef>
                <a:spcPts val="3700"/>
              </a:spcBef>
              <a:defRPr sz="1800">
                <a:solidFill>
                  <a:srgbClr val="000000"/>
                </a:solidFill>
              </a:defRPr>
            </a:pPr>
            <a:r>
              <a:rPr sz="801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家長</a:t>
            </a:r>
            <a:endParaRPr sz="801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ヒラギノ明朝 Pro W3"/>
              <a:sym typeface="ヒラギノ明朝 Pro W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 animBg="1" advAuto="0"/>
      <p:bldP spid="53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90727">
              <a:defRPr sz="1800">
                <a:solidFill>
                  <a:srgbClr val="000000"/>
                </a:solidFill>
              </a:defRPr>
            </a:pPr>
            <a:r>
              <a:rPr sz="1008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國小班：</a:t>
            </a:r>
            <a:r>
              <a:rPr sz="10080" b="1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為銜接</a:t>
            </a:r>
            <a:r>
              <a:rPr sz="1008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青少年，先行相調</a:t>
            </a:r>
            <a:r>
              <a:rPr sz="1008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家長班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17830" lvl="0" indent="-417830" defTabSz="549148">
              <a:lnSpc>
                <a:spcPct val="90000"/>
              </a:lnSpc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611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先有啟示供應</a:t>
            </a:r>
            <a:r>
              <a:rPr sz="611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                  </a:t>
            </a:r>
            <a:r>
              <a:rPr sz="5922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（</a:t>
            </a:r>
            <a:r>
              <a:rPr sz="5922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夫妻、親子關係與家中牧養</a:t>
            </a:r>
            <a:r>
              <a:rPr sz="5922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）</a:t>
            </a:r>
          </a:p>
          <a:p>
            <a:pPr marL="417830" lvl="0" indent="-417830" defTabSz="549148">
              <a:lnSpc>
                <a:spcPct val="90000"/>
              </a:lnSpc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611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座談</a:t>
            </a:r>
            <a:r>
              <a:rPr sz="611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417830" lvl="0" indent="-417830" defTabSz="549148">
              <a:lnSpc>
                <a:spcPct val="80000"/>
              </a:lnSpc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611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生活中聯結</a:t>
            </a:r>
            <a:r>
              <a:rPr sz="611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1691537"/>
          </a:xfrm>
          <a:prstGeom prst="rect">
            <a:avLst/>
          </a:prstGeom>
        </p:spPr>
        <p:txBody>
          <a:bodyPr/>
          <a:lstStyle>
            <a:lvl1pPr>
              <a:defRPr sz="10700">
                <a:solidFill>
                  <a:srgbClr val="FFFB00"/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700" dirty="0" err="1">
                <a:solidFill>
                  <a:srgbClr val="FFF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endParaRPr sz="10700" dirty="0">
              <a:solidFill>
                <a:srgbClr val="FFFB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570030" y="2275413"/>
            <a:ext cx="11864741" cy="7184120"/>
          </a:xfrm>
          <a:prstGeom prst="rect">
            <a:avLst/>
          </a:prstGeom>
        </p:spPr>
        <p:txBody>
          <a:bodyPr/>
          <a:lstStyle/>
          <a:p>
            <a:pPr marL="293370" lvl="0" indent="-293370" defTabSz="385572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561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真理成全與相調兼顧</a:t>
            </a:r>
            <a:r>
              <a:rPr sz="561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293370" lvl="0" indent="-293370" defTabSz="385572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561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特會信息負擔與暑假生活操練結合</a:t>
            </a:r>
            <a:r>
              <a:rPr sz="561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293370" lvl="0" indent="-293370" defTabSz="385572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561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深化家長與服事者的認識與交通</a:t>
            </a:r>
            <a:r>
              <a:rPr sz="561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  <a:p>
            <a:pPr marL="293370" lvl="0" indent="-293370" defTabSz="385572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sz="561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家長彼此認識兒女在召會生活中的同伴</a:t>
            </a:r>
            <a:r>
              <a:rPr sz="561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ヒラギノ明朝 Pro W3"/>
                <a:sym typeface="ヒラギノ明朝 Pro W3"/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animBg="1" advAuto="0"/>
      <p:bldP spid="61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Microsoft Office PowerPoint</Application>
  <PresentationFormat>自訂</PresentationFormat>
  <Paragraphs>61</Paragraphs>
  <Slides>29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Black</vt:lpstr>
      <vt:lpstr>竹苗青少年 寒暑假特會蒙恩</vt:lpstr>
      <vt:lpstr>近三年參加人數</vt:lpstr>
      <vt:lpstr>PowerPoint 簡報</vt:lpstr>
      <vt:lpstr>平均每次約增長 50~80人</vt:lpstr>
      <vt:lpstr>報名對象</vt:lpstr>
      <vt:lpstr>分班成全</vt:lpstr>
      <vt:lpstr>國小班：為銜接青少年，先行相調。</vt:lpstr>
      <vt:lpstr>家長班</vt:lpstr>
      <vt:lpstr>特色</vt:lpstr>
      <vt:lpstr>服事團相調</vt:lpstr>
      <vt:lpstr>益處－服事者</vt:lpstr>
      <vt:lpstr>益處－福音朋友</vt:lpstr>
      <vt:lpstr> 益處－青少年</vt:lpstr>
      <vt:lpstr>益處－隊輔</vt:lpstr>
      <vt:lpstr>召會扶持</vt:lpstr>
      <vt:lpstr>羅東運動公園</vt:lpstr>
      <vt:lpstr>PowerPoint 簡報</vt:lpstr>
      <vt:lpstr>PowerPoint 簡報</vt:lpstr>
      <vt:lpstr>校園相調</vt:lpstr>
      <vt:lpstr>PowerPoint 簡報</vt:lpstr>
      <vt:lpstr>晨興生活</vt:lpstr>
      <vt:lpstr>PowerPoint 簡報</vt:lpstr>
      <vt:lpstr>聚會</vt:lpstr>
      <vt:lpstr>PowerPoint 簡報</vt:lpstr>
      <vt:lpstr>PowerPoint 簡報</vt:lpstr>
      <vt:lpstr>PowerPoint 簡報</vt:lpstr>
      <vt:lpstr>PowerPoint 簡報</vt:lpstr>
      <vt:lpstr>童玩節相調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竹苗青少年 寒暑假特會蒙恩</dc:title>
  <cp:lastModifiedBy>高晨光</cp:lastModifiedBy>
  <cp:revision>3</cp:revision>
  <dcterms:modified xsi:type="dcterms:W3CDTF">2014-08-09T12:23:15Z</dcterms:modified>
</cp:coreProperties>
</file>